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453" r:id="rId2"/>
    <p:sldId id="475" r:id="rId3"/>
    <p:sldId id="470" r:id="rId4"/>
    <p:sldId id="458" r:id="rId5"/>
    <p:sldId id="471" r:id="rId6"/>
    <p:sldId id="461" r:id="rId7"/>
    <p:sldId id="478" r:id="rId8"/>
    <p:sldId id="463" r:id="rId9"/>
    <p:sldId id="476" r:id="rId10"/>
    <p:sldId id="473" r:id="rId11"/>
    <p:sldId id="482" r:id="rId12"/>
    <p:sldId id="468" r:id="rId13"/>
    <p:sldId id="464" r:id="rId14"/>
    <p:sldId id="465" r:id="rId15"/>
    <p:sldId id="466" r:id="rId16"/>
    <p:sldId id="467" r:id="rId17"/>
    <p:sldId id="462" r:id="rId18"/>
    <p:sldId id="477" r:id="rId19"/>
    <p:sldId id="459" r:id="rId20"/>
    <p:sldId id="481" r:id="rId21"/>
    <p:sldId id="469" r:id="rId22"/>
    <p:sldId id="480" r:id="rId23"/>
    <p:sldId id="479" r:id="rId24"/>
    <p:sldId id="460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00"/>
    <a:srgbClr val="0099FF"/>
    <a:srgbClr val="FFCCFF"/>
    <a:srgbClr val="FF00FF"/>
    <a:srgbClr val="FFFF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92" autoAdjust="0"/>
    <p:restoredTop sz="94595" autoAdjust="0"/>
  </p:normalViewPr>
  <p:slideViewPr>
    <p:cSldViewPr>
      <p:cViewPr varScale="1">
        <p:scale>
          <a:sx n="88" d="100"/>
          <a:sy n="88" d="100"/>
        </p:scale>
        <p:origin x="-7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"/>
    </p:cViewPr>
  </p:sorterViewPr>
  <p:notesViewPr>
    <p:cSldViewPr>
      <p:cViewPr varScale="1">
        <p:scale>
          <a:sx n="60" d="100"/>
          <a:sy n="60" d="100"/>
        </p:scale>
        <p:origin x="-1704" y="-60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8" tIns="48328" rIns="96658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Fundamentals of Computing I, Winter 2002-2003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8" tIns="48328" rIns="96658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Lecture 3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8" tIns="48328" rIns="96658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Cary Laxer, Rose-Hulman Institute of Technology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8" tIns="48328" rIns="96658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fld id="{9CA1D58D-B3A8-AB41-A6A1-363ABAB091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56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8" tIns="48328" rIns="96658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Fundamentals of Computing I, Winter 2002-2003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8" tIns="48328" rIns="96658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Lecture 3</a:t>
            </a:r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8" tIns="48328" rIns="96658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8" tIns="48328" rIns="96658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Cary Laxer, Rose-Hulman Institute of Technology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8" tIns="48328" rIns="96658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r>
              <a:rPr lang="en-US"/>
              <a:t>Slide </a:t>
            </a:r>
            <a:fld id="{A098F9C2-20C5-694D-8C69-860019EFA9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3528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hardgregory.org/experiments/" TargetMode="External"/><Relationship Id="rId4" Type="http://schemas.openxmlformats.org/officeDocument/2006/relationships/hyperlink" Target="https://www.youtube.com/watch?v=tc_LqIaO2b8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Relationship Id="rId3" Type="http://schemas.openxmlformats.org/officeDocument/2006/relationships/hyperlink" Target="http://www.nytimes.com/2009/05/24/weekinreview/24markoff.html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le.com/iphone/features/siri.html" TargetMode="External"/><Relationship Id="rId4" Type="http://schemas.openxmlformats.org/officeDocument/2006/relationships/hyperlink" Target="http://spectrum.ieee.org/biomedical/ethics/reverse-engineering-the-brai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xenophongroup.com/montjoie/ngp_arty.htm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www.aip.org/history/esva/catalog/esva/Oppenheimer__.html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://news.bbc.co.uk/sportacademy/bsp/hi/athletics/rules/track/html/relay.stm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www.chessbase.com/newsdetail.asp?newsid=255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www.nytimes.com/2011/02/17/science/17jeopardy-watson.html?_r=1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://www.cyberlove101.com/humor.htm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www.stanford.edu/group/SHR/4-2/text/mazlish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Fundamentals of Computing I, Winter 2002-2003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Lecture 3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Cary Laxer, Rose-Hulman Institute of Technology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Slide </a:t>
            </a:r>
            <a:fld id="{E0C32110-02EA-D049-A76C-13AA0AA3DE88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Jon Stewart from http://</a:t>
            </a:r>
            <a:r>
              <a:rPr lang="en-US" dirty="0" err="1" smtClean="0"/>
              <a:t>dms-blog.com</a:t>
            </a:r>
            <a:r>
              <a:rPr lang="en-US" dirty="0" smtClean="0"/>
              <a:t>/tag/huh/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Fundamentals of Computing I, Winter 2002-2003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Laxer, Rose-Hulman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98F9C2-20C5-694D-8C69-860019EFA98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73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</a:rPr>
              <a:t>The video of this is from </a:t>
            </a:r>
            <a:r>
              <a:rPr lang="en-US" sz="1200" b="1" dirty="0" smtClean="0">
                <a:latin typeface="Arial" charset="0"/>
                <a:hlinkClick r:id="rId3"/>
              </a:rPr>
              <a:t>www.richardgregory.org/ experiments/</a:t>
            </a:r>
            <a:r>
              <a:rPr lang="en-US" sz="1200" dirty="0" smtClean="0">
                <a:latin typeface="Arial" charset="0"/>
              </a:rPr>
              <a:t> , also available at </a:t>
            </a:r>
            <a:r>
              <a:rPr lang="en-US" sz="1200" dirty="0" smtClean="0">
                <a:latin typeface="Arial" charset="0"/>
                <a:hlinkClick r:id="rId4"/>
              </a:rPr>
              <a:t>https://www.youtube.com/watch?v=tc_LqIaO2b8</a:t>
            </a:r>
            <a:r>
              <a:rPr lang="en-US" sz="1200" dirty="0" smtClean="0">
                <a:latin typeface="Arial" charset="0"/>
              </a:rPr>
              <a:t>. 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Fundamentals of Computing I, Winter 2002-2003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Laxer, Rose-Hulman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98F9C2-20C5-694D-8C69-860019EFA9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67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Fruit fly from http://</a:t>
            </a:r>
            <a:r>
              <a:rPr lang="en-US" dirty="0" err="1" smtClean="0"/>
              <a:t>genome.pfizer.com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Fundamentals of Computing I, Winter 2002-2003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Laxer, Rose-Hulman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98F9C2-20C5-694D-8C69-860019EFA98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90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Garamond" charset="0"/>
                <a:hlinkClick r:id="rId3"/>
              </a:rPr>
              <a:t>http://www.nytimes.com/2009/05/24/weekinreview/24markoff.html</a:t>
            </a:r>
            <a:r>
              <a:rPr lang="en-US" sz="1600" dirty="0" smtClean="0">
                <a:latin typeface="Garamond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Fundamentals of Computing I, Winter 2002-2003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Laxer, Rose-Hulman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98F9C2-20C5-694D-8C69-860019EFA9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46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</a:rPr>
              <a:t>Pictures from </a:t>
            </a:r>
            <a:r>
              <a:rPr lang="en-US" sz="1200" dirty="0" smtClean="0">
                <a:latin typeface="Arial" charset="0"/>
                <a:hlinkClick r:id="rId3"/>
              </a:rPr>
              <a:t>http://www.apple.com/iphone/features/siri.html</a:t>
            </a:r>
            <a:r>
              <a:rPr lang="en-US" sz="1200" dirty="0" smtClean="0">
                <a:latin typeface="Arial" charset="0"/>
              </a:rPr>
              <a:t> and from </a:t>
            </a:r>
            <a:br>
              <a:rPr lang="en-US" sz="1200" dirty="0" smtClean="0">
                <a:latin typeface="Arial" charset="0"/>
              </a:rPr>
            </a:br>
            <a:r>
              <a:rPr lang="en-US" sz="1200" dirty="0" smtClean="0">
                <a:latin typeface="Arial" charset="0"/>
                <a:hlinkClick r:id="rId4"/>
              </a:rPr>
              <a:t>http://spectrum.ieee.org/biomedical/ethics/reverse-engineering-the-brain</a:t>
            </a:r>
            <a:r>
              <a:rPr lang="en-US" sz="1200" dirty="0" smtClean="0">
                <a:latin typeface="Arial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Fundamentals of Computing I, Winter 2002-2003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Laxer, Rose-Hulman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98F9C2-20C5-694D-8C69-860019EFA98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4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Gomer Pyle image from http://</a:t>
            </a:r>
            <a:r>
              <a:rPr lang="en-US" dirty="0" err="1" smtClean="0"/>
              <a:t>thesunbreak.com</a:t>
            </a:r>
            <a:r>
              <a:rPr lang="en-US" smtClean="0"/>
              <a:t>/2011/04/27/eddie-vedder-and-dave-grohl-play-surprise-encore-at-mike-watt-show/ 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Fundamentals of Computing I, Winter 2002-2003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Laxer, Rose-Hulman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98F9C2-20C5-694D-8C69-860019EFA98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84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Fundamentals of Computing I, Winter 2002-2003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Lecture 3</a:t>
            </a:r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Cary Laxer, Rose-Hulman Institute of Technology</a:t>
            </a: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Slide </a:t>
            </a:r>
            <a:fld id="{1DCE5F4A-F745-0849-9AAC-787A58424D63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Fundamentals of Computing I, Winter 2002-2003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Lecture 3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Cary Laxer, Rose-Hulman Institute of Technology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Times New Roman" charset="0"/>
              </a:rPr>
              <a:t>Slide </a:t>
            </a:r>
            <a:fld id="{155EFDBC-53E0-7342-BAE3-61F06C0CBF66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</a:rPr>
              <a:t>Image of </a:t>
            </a:r>
            <a:r>
              <a:rPr lang="en-US" sz="1200" dirty="0" err="1" smtClean="0">
                <a:latin typeface="Arial" charset="0"/>
              </a:rPr>
              <a:t>catapulters</a:t>
            </a:r>
            <a:r>
              <a:rPr lang="en-US" sz="1200" dirty="0" smtClean="0">
                <a:latin typeface="Arial" charset="0"/>
              </a:rPr>
              <a:t> from </a:t>
            </a:r>
            <a:r>
              <a:rPr lang="en-US" sz="1200" b="1" dirty="0" smtClean="0">
                <a:latin typeface="Arial" charset="0"/>
                <a:hlinkClick r:id="rId3"/>
              </a:rPr>
              <a:t>xenophongroup.com/ montjoie/ngp_arty.htm</a:t>
            </a:r>
            <a:r>
              <a:rPr lang="en-US" sz="1200" dirty="0" smtClean="0">
                <a:latin typeface="Arial" charset="0"/>
              </a:rPr>
              <a:t> </a:t>
            </a:r>
          </a:p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</a:rPr>
              <a:t>Picture of Oppenheimer and von Neumann from </a:t>
            </a:r>
            <a:r>
              <a:rPr lang="en-US" sz="1200" dirty="0" smtClean="0">
                <a:latin typeface="Arial" charset="0"/>
                <a:hlinkClick r:id="rId3"/>
              </a:rPr>
              <a:t>http://www.aip.org/history/esva/catalog/esva/Oppenheimer__.html</a:t>
            </a:r>
            <a:r>
              <a:rPr lang="en-US" sz="1200" dirty="0" smtClean="0">
                <a:latin typeface="Arial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Fundamentals of Computing I, Winter 2002-2003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Laxer, Rose-Hulman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98F9C2-20C5-694D-8C69-860019EFA9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9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</a:rPr>
              <a:t>Relay image from </a:t>
            </a:r>
            <a:r>
              <a:rPr lang="en-US" sz="1200" dirty="0" smtClean="0">
                <a:latin typeface="Arial" charset="0"/>
                <a:hlinkClick r:id="rId3"/>
              </a:rPr>
              <a:t>http://news.bbc.co.uk/sportacademy/bsp/hi/athletics/rules/track/html/relay.stm</a:t>
            </a:r>
            <a:r>
              <a:rPr lang="en-US" sz="1200" dirty="0" smtClean="0">
                <a:latin typeface="Arial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Fundamentals of Computing I, Winter 2002-2003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Laxer, Rose-Hulman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98F9C2-20C5-694D-8C69-860019EFA9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0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0"/>
                <a:cs typeface="+mn-cs"/>
              </a:rPr>
              <a:t>See, for example, </a:t>
            </a:r>
            <a:r>
              <a:rPr lang="en-US" sz="1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0"/>
                <a:cs typeface="+mn-cs"/>
                <a:hlinkClick r:id="rId3"/>
              </a:rPr>
              <a:t>www.chessbase.com/ newsdetail.asp?newsid=255</a:t>
            </a:r>
            <a:r>
              <a:rPr lang="en-US" sz="10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0"/>
                <a:cs typeface="+mn-cs"/>
              </a:rPr>
              <a:t> </a:t>
            </a:r>
            <a:endParaRPr lang="en-US" sz="1000" kern="1200" dirty="0" smtClean="0">
              <a:solidFill>
                <a:schemeClr val="tx1"/>
              </a:solidFill>
              <a:latin typeface="Times New Roman" pitchFamily="18" charset="0"/>
              <a:ea typeface="ＭＳ Ｐゴシック" charset="0"/>
              <a:cs typeface="+mn-cs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Fundamentals of Computing I, Winter 2002-2003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Laxer, Rose-Hulman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98F9C2-20C5-694D-8C69-860019EFA9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5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charset="0"/>
              </a:rPr>
              <a:t>Image from </a:t>
            </a:r>
            <a:r>
              <a:rPr lang="en-US" sz="1200" dirty="0" smtClean="0">
                <a:latin typeface="Arial" charset="0"/>
                <a:hlinkClick r:id="rId3"/>
              </a:rPr>
              <a:t>http://www.nytimes.com/2011/02/17/science/17jeopardy-watson.html?_r=1</a:t>
            </a:r>
            <a:r>
              <a:rPr lang="en-US" sz="1200" dirty="0" smtClean="0">
                <a:latin typeface="Arial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Fundamentals of Computing I, Winter 2002-2003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Laxer, Rose-Hulman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98F9C2-20C5-694D-8C69-860019EFA9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95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 charset="0"/>
              </a:rPr>
              <a:t>Cartoon from </a:t>
            </a:r>
            <a:r>
              <a:rPr lang="en-US" sz="1200" b="1" dirty="0" smtClean="0">
                <a:latin typeface="Arial" charset="0"/>
                <a:hlinkClick r:id="rId3"/>
              </a:rPr>
              <a:t>www.cyberlove101.com/ humor.htm</a:t>
            </a:r>
            <a:r>
              <a:rPr lang="en-US" sz="1200" dirty="0" smtClean="0">
                <a:latin typeface="Arial" charset="0"/>
              </a:rPr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Fundamentals of Computing I, Winter 2002-2003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Laxer, Rose-Hulman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98F9C2-20C5-694D-8C69-860019EFA9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4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Garamond" charset="0"/>
              </a:rPr>
              <a:t>Quote and illustration of </a:t>
            </a:r>
            <a:r>
              <a:rPr lang="en-US" sz="1200" dirty="0" err="1" smtClean="0">
                <a:latin typeface="Garamond" charset="0"/>
              </a:rPr>
              <a:t>Tiktok</a:t>
            </a:r>
            <a:r>
              <a:rPr lang="en-US" sz="1200" dirty="0" smtClean="0">
                <a:latin typeface="Garamond" charset="0"/>
              </a:rPr>
              <a:t>, the Machine Man in Frank Baum</a:t>
            </a:r>
            <a:r>
              <a:rPr lang="ja-JP" altLang="en-US" sz="1200" dirty="0" smtClean="0">
                <a:latin typeface="Garamond" charset="0"/>
              </a:rPr>
              <a:t>’</a:t>
            </a:r>
            <a:r>
              <a:rPr lang="en-US" sz="1200" dirty="0" smtClean="0">
                <a:latin typeface="Garamond" charset="0"/>
              </a:rPr>
              <a:t>s </a:t>
            </a:r>
            <a:r>
              <a:rPr lang="en-US" sz="1200" i="1" dirty="0" err="1" smtClean="0">
                <a:latin typeface="Garamond" charset="0"/>
              </a:rPr>
              <a:t>Ozma</a:t>
            </a:r>
            <a:r>
              <a:rPr lang="en-US" sz="1200" i="1" dirty="0" smtClean="0">
                <a:latin typeface="Garamond" charset="0"/>
              </a:rPr>
              <a:t> of Oz</a:t>
            </a:r>
            <a:r>
              <a:rPr lang="en-US" sz="1200" dirty="0" smtClean="0">
                <a:latin typeface="Garamond" charset="0"/>
              </a:rPr>
              <a:t> (1907), both from </a:t>
            </a:r>
            <a:r>
              <a:rPr lang="en-US" sz="1200" dirty="0" smtClean="0">
                <a:latin typeface="Garamond" charset="0"/>
                <a:hlinkClick r:id="rId3"/>
              </a:rPr>
              <a:t>www.stanford.edu/group/ SHR/4-2/text/mazlish.html</a:t>
            </a:r>
            <a:r>
              <a:rPr lang="en-US" sz="1200" dirty="0" smtClean="0">
                <a:latin typeface="Garamond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Fundamentals of Computing I, Winter 2002-2003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Lecture 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Cary Laxer, Rose-Hulman Institute of Technology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A098F9C2-20C5-694D-8C69-860019EFA9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5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91 w 185"/>
                <a:gd name="T1" fmla="*/ 0 h 120"/>
                <a:gd name="T2" fmla="*/ 191 w 185"/>
                <a:gd name="T3" fmla="*/ 6 h 120"/>
                <a:gd name="T4" fmla="*/ 191 w 185"/>
                <a:gd name="T5" fmla="*/ 18 h 120"/>
                <a:gd name="T6" fmla="*/ 191 w 185"/>
                <a:gd name="T7" fmla="*/ 36 h 120"/>
                <a:gd name="T8" fmla="*/ 185 w 185"/>
                <a:gd name="T9" fmla="*/ 54 h 120"/>
                <a:gd name="T10" fmla="*/ 167 w 185"/>
                <a:gd name="T11" fmla="*/ 72 h 120"/>
                <a:gd name="T12" fmla="*/ 143 w 185"/>
                <a:gd name="T13" fmla="*/ 96 h 120"/>
                <a:gd name="T14" fmla="*/ 107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91 w 185"/>
                <a:gd name="T29" fmla="*/ 0 h 120"/>
                <a:gd name="T30" fmla="*/ 191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3 w 526"/>
                <a:gd name="T17" fmla="*/ 179 h 275"/>
                <a:gd name="T18" fmla="*/ 215 w 526"/>
                <a:gd name="T19" fmla="*/ 143 h 275"/>
                <a:gd name="T20" fmla="*/ 257 w 526"/>
                <a:gd name="T21" fmla="*/ 120 h 275"/>
                <a:gd name="T22" fmla="*/ 305 w 526"/>
                <a:gd name="T23" fmla="*/ 96 h 275"/>
                <a:gd name="T24" fmla="*/ 405 w 526"/>
                <a:gd name="T25" fmla="*/ 48 h 275"/>
                <a:gd name="T26" fmla="*/ 454 w 526"/>
                <a:gd name="T27" fmla="*/ 30 h 275"/>
                <a:gd name="T28" fmla="*/ 490 w 526"/>
                <a:gd name="T29" fmla="*/ 12 h 275"/>
                <a:gd name="T30" fmla="*/ 514 w 526"/>
                <a:gd name="T31" fmla="*/ 6 h 275"/>
                <a:gd name="T32" fmla="*/ 532 w 526"/>
                <a:gd name="T33" fmla="*/ 0 h 275"/>
                <a:gd name="T34" fmla="*/ 538 w 526"/>
                <a:gd name="T35" fmla="*/ 0 h 275"/>
                <a:gd name="T36" fmla="*/ 532 w 526"/>
                <a:gd name="T37" fmla="*/ 6 h 275"/>
                <a:gd name="T38" fmla="*/ 520 w 526"/>
                <a:gd name="T39" fmla="*/ 12 h 275"/>
                <a:gd name="T40" fmla="*/ 496 w 526"/>
                <a:gd name="T41" fmla="*/ 24 h 275"/>
                <a:gd name="T42" fmla="*/ 472 w 526"/>
                <a:gd name="T43" fmla="*/ 42 h 275"/>
                <a:gd name="T44" fmla="*/ 448 w 526"/>
                <a:gd name="T45" fmla="*/ 54 h 275"/>
                <a:gd name="T46" fmla="*/ 405 w 526"/>
                <a:gd name="T47" fmla="*/ 78 h 275"/>
                <a:gd name="T48" fmla="*/ 346 w 526"/>
                <a:gd name="T49" fmla="*/ 108 h 275"/>
                <a:gd name="T50" fmla="*/ 281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6 w 718"/>
                <a:gd name="T17" fmla="*/ 228 h 306"/>
                <a:gd name="T18" fmla="*/ 132 w 718"/>
                <a:gd name="T19" fmla="*/ 228 h 306"/>
                <a:gd name="T20" fmla="*/ 150 w 718"/>
                <a:gd name="T21" fmla="*/ 222 h 306"/>
                <a:gd name="T22" fmla="*/ 174 w 718"/>
                <a:gd name="T23" fmla="*/ 216 h 306"/>
                <a:gd name="T24" fmla="*/ 204 w 718"/>
                <a:gd name="T25" fmla="*/ 204 h 306"/>
                <a:gd name="T26" fmla="*/ 281 w 718"/>
                <a:gd name="T27" fmla="*/ 180 h 306"/>
                <a:gd name="T28" fmla="*/ 383 w 718"/>
                <a:gd name="T29" fmla="*/ 156 h 306"/>
                <a:gd name="T30" fmla="*/ 473 w 718"/>
                <a:gd name="T31" fmla="*/ 126 h 306"/>
                <a:gd name="T32" fmla="*/ 556 w 718"/>
                <a:gd name="T33" fmla="*/ 102 h 306"/>
                <a:gd name="T34" fmla="*/ 586 w 718"/>
                <a:gd name="T35" fmla="*/ 90 h 306"/>
                <a:gd name="T36" fmla="*/ 622 w 718"/>
                <a:gd name="T37" fmla="*/ 84 h 306"/>
                <a:gd name="T38" fmla="*/ 640 w 718"/>
                <a:gd name="T39" fmla="*/ 78 h 306"/>
                <a:gd name="T40" fmla="*/ 646 w 718"/>
                <a:gd name="T41" fmla="*/ 72 h 306"/>
                <a:gd name="T42" fmla="*/ 652 w 718"/>
                <a:gd name="T43" fmla="*/ 66 h 306"/>
                <a:gd name="T44" fmla="*/ 670 w 718"/>
                <a:gd name="T45" fmla="*/ 60 h 306"/>
                <a:gd name="T46" fmla="*/ 712 w 718"/>
                <a:gd name="T47" fmla="*/ 30 h 306"/>
                <a:gd name="T48" fmla="*/ 730 w 718"/>
                <a:gd name="T49" fmla="*/ 18 h 306"/>
                <a:gd name="T50" fmla="*/ 736 w 718"/>
                <a:gd name="T51" fmla="*/ 6 h 306"/>
                <a:gd name="T52" fmla="*/ 730 w 718"/>
                <a:gd name="T53" fmla="*/ 0 h 306"/>
                <a:gd name="T54" fmla="*/ 706 w 718"/>
                <a:gd name="T55" fmla="*/ 0 h 306"/>
                <a:gd name="T56" fmla="*/ 646 w 718"/>
                <a:gd name="T57" fmla="*/ 0 h 306"/>
                <a:gd name="T58" fmla="*/ 592 w 718"/>
                <a:gd name="T59" fmla="*/ 0 h 306"/>
                <a:gd name="T60" fmla="*/ 556 w 718"/>
                <a:gd name="T61" fmla="*/ 0 h 306"/>
                <a:gd name="T62" fmla="*/ 526 w 718"/>
                <a:gd name="T63" fmla="*/ 18 h 306"/>
                <a:gd name="T64" fmla="*/ 497 w 718"/>
                <a:gd name="T65" fmla="*/ 42 h 306"/>
                <a:gd name="T66" fmla="*/ 479 w 718"/>
                <a:gd name="T67" fmla="*/ 54 h 306"/>
                <a:gd name="T68" fmla="*/ 461 w 718"/>
                <a:gd name="T69" fmla="*/ 60 h 306"/>
                <a:gd name="T70" fmla="*/ 437 w 718"/>
                <a:gd name="T71" fmla="*/ 60 h 306"/>
                <a:gd name="T72" fmla="*/ 401 w 718"/>
                <a:gd name="T73" fmla="*/ 66 h 306"/>
                <a:gd name="T74" fmla="*/ 353 w 718"/>
                <a:gd name="T75" fmla="*/ 84 h 306"/>
                <a:gd name="T76" fmla="*/ 317 w 718"/>
                <a:gd name="T77" fmla="*/ 108 h 306"/>
                <a:gd name="T78" fmla="*/ 293 w 718"/>
                <a:gd name="T79" fmla="*/ 126 h 306"/>
                <a:gd name="T80" fmla="*/ 281 w 718"/>
                <a:gd name="T81" fmla="*/ 132 h 306"/>
                <a:gd name="T82" fmla="*/ 263 w 718"/>
                <a:gd name="T83" fmla="*/ 138 h 306"/>
                <a:gd name="T84" fmla="*/ 227 w 718"/>
                <a:gd name="T85" fmla="*/ 138 h 306"/>
                <a:gd name="T86" fmla="*/ 192 w 718"/>
                <a:gd name="T87" fmla="*/ 138 h 306"/>
                <a:gd name="T88" fmla="*/ 186 w 718"/>
                <a:gd name="T89" fmla="*/ 138 h 306"/>
                <a:gd name="T90" fmla="*/ 180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77 w 2392"/>
                <a:gd name="T1" fmla="*/ 54 h 881"/>
                <a:gd name="T2" fmla="*/ 2231 w 2392"/>
                <a:gd name="T3" fmla="*/ 54 h 881"/>
                <a:gd name="T4" fmla="*/ 2189 w 2392"/>
                <a:gd name="T5" fmla="*/ 66 h 881"/>
                <a:gd name="T6" fmla="*/ 2063 w 2392"/>
                <a:gd name="T7" fmla="*/ 101 h 881"/>
                <a:gd name="T8" fmla="*/ 1998 w 2392"/>
                <a:gd name="T9" fmla="*/ 119 h 881"/>
                <a:gd name="T10" fmla="*/ 1896 w 2392"/>
                <a:gd name="T11" fmla="*/ 167 h 881"/>
                <a:gd name="T12" fmla="*/ 1872 w 2392"/>
                <a:gd name="T13" fmla="*/ 245 h 881"/>
                <a:gd name="T14" fmla="*/ 1878 w 2392"/>
                <a:gd name="T15" fmla="*/ 305 h 881"/>
                <a:gd name="T16" fmla="*/ 1794 w 2392"/>
                <a:gd name="T17" fmla="*/ 317 h 881"/>
                <a:gd name="T18" fmla="*/ 1627 w 2392"/>
                <a:gd name="T19" fmla="*/ 263 h 881"/>
                <a:gd name="T20" fmla="*/ 1537 w 2392"/>
                <a:gd name="T21" fmla="*/ 257 h 881"/>
                <a:gd name="T22" fmla="*/ 1429 w 2392"/>
                <a:gd name="T23" fmla="*/ 311 h 881"/>
                <a:gd name="T24" fmla="*/ 1361 w 2392"/>
                <a:gd name="T25" fmla="*/ 353 h 881"/>
                <a:gd name="T26" fmla="*/ 1334 w 2392"/>
                <a:gd name="T27" fmla="*/ 359 h 881"/>
                <a:gd name="T28" fmla="*/ 1238 w 2392"/>
                <a:gd name="T29" fmla="*/ 371 h 881"/>
                <a:gd name="T30" fmla="*/ 1184 w 2392"/>
                <a:gd name="T31" fmla="*/ 365 h 881"/>
                <a:gd name="T32" fmla="*/ 1077 w 2392"/>
                <a:gd name="T33" fmla="*/ 371 h 881"/>
                <a:gd name="T34" fmla="*/ 975 w 2392"/>
                <a:gd name="T35" fmla="*/ 383 h 881"/>
                <a:gd name="T36" fmla="*/ 939 w 2392"/>
                <a:gd name="T37" fmla="*/ 401 h 881"/>
                <a:gd name="T38" fmla="*/ 837 w 2392"/>
                <a:gd name="T39" fmla="*/ 419 h 881"/>
                <a:gd name="T40" fmla="*/ 796 w 2392"/>
                <a:gd name="T41" fmla="*/ 419 h 881"/>
                <a:gd name="T42" fmla="*/ 676 w 2392"/>
                <a:gd name="T43" fmla="*/ 437 h 881"/>
                <a:gd name="T44" fmla="*/ 610 w 2392"/>
                <a:gd name="T45" fmla="*/ 473 h 881"/>
                <a:gd name="T46" fmla="*/ 515 w 2392"/>
                <a:gd name="T47" fmla="*/ 467 h 881"/>
                <a:gd name="T48" fmla="*/ 437 w 2392"/>
                <a:gd name="T49" fmla="*/ 491 h 881"/>
                <a:gd name="T50" fmla="*/ 419 w 2392"/>
                <a:gd name="T51" fmla="*/ 539 h 881"/>
                <a:gd name="T52" fmla="*/ 353 w 2392"/>
                <a:gd name="T53" fmla="*/ 569 h 881"/>
                <a:gd name="T54" fmla="*/ 228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9 w 2392"/>
                <a:gd name="T65" fmla="*/ 653 h 881"/>
                <a:gd name="T66" fmla="*/ 485 w 2392"/>
                <a:gd name="T67" fmla="*/ 569 h 881"/>
                <a:gd name="T68" fmla="*/ 580 w 2392"/>
                <a:gd name="T69" fmla="*/ 521 h 881"/>
                <a:gd name="T70" fmla="*/ 658 w 2392"/>
                <a:gd name="T71" fmla="*/ 515 h 881"/>
                <a:gd name="T72" fmla="*/ 891 w 2392"/>
                <a:gd name="T73" fmla="*/ 461 h 881"/>
                <a:gd name="T74" fmla="*/ 1172 w 2392"/>
                <a:gd name="T75" fmla="*/ 425 h 881"/>
                <a:gd name="T76" fmla="*/ 1316 w 2392"/>
                <a:gd name="T77" fmla="*/ 461 h 881"/>
                <a:gd name="T78" fmla="*/ 1447 w 2392"/>
                <a:gd name="T79" fmla="*/ 533 h 881"/>
                <a:gd name="T80" fmla="*/ 1465 w 2392"/>
                <a:gd name="T81" fmla="*/ 617 h 881"/>
                <a:gd name="T82" fmla="*/ 1406 w 2392"/>
                <a:gd name="T83" fmla="*/ 653 h 881"/>
                <a:gd name="T84" fmla="*/ 1250 w 2392"/>
                <a:gd name="T85" fmla="*/ 701 h 881"/>
                <a:gd name="T86" fmla="*/ 1136 w 2392"/>
                <a:gd name="T87" fmla="*/ 755 h 881"/>
                <a:gd name="T88" fmla="*/ 1089 w 2392"/>
                <a:gd name="T89" fmla="*/ 809 h 881"/>
                <a:gd name="T90" fmla="*/ 1101 w 2392"/>
                <a:gd name="T91" fmla="*/ 869 h 881"/>
                <a:gd name="T92" fmla="*/ 1130 w 2392"/>
                <a:gd name="T93" fmla="*/ 881 h 881"/>
                <a:gd name="T94" fmla="*/ 1232 w 2392"/>
                <a:gd name="T95" fmla="*/ 869 h 881"/>
                <a:gd name="T96" fmla="*/ 1418 w 2392"/>
                <a:gd name="T97" fmla="*/ 857 h 881"/>
                <a:gd name="T98" fmla="*/ 1471 w 2392"/>
                <a:gd name="T99" fmla="*/ 851 h 881"/>
                <a:gd name="T100" fmla="*/ 1513 w 2392"/>
                <a:gd name="T101" fmla="*/ 833 h 881"/>
                <a:gd name="T102" fmla="*/ 1711 w 2392"/>
                <a:gd name="T103" fmla="*/ 743 h 881"/>
                <a:gd name="T104" fmla="*/ 1842 w 2392"/>
                <a:gd name="T105" fmla="*/ 689 h 881"/>
                <a:gd name="T106" fmla="*/ 1920 w 2392"/>
                <a:gd name="T107" fmla="*/ 581 h 881"/>
                <a:gd name="T108" fmla="*/ 2081 w 2392"/>
                <a:gd name="T109" fmla="*/ 389 h 881"/>
                <a:gd name="T110" fmla="*/ 2249 w 2392"/>
                <a:gd name="T111" fmla="*/ 269 h 881"/>
                <a:gd name="T112" fmla="*/ 2297 w 2392"/>
                <a:gd name="T113" fmla="*/ 239 h 881"/>
                <a:gd name="T114" fmla="*/ 2440 w 2392"/>
                <a:gd name="T115" fmla="*/ 0 h 881"/>
                <a:gd name="T116" fmla="*/ 235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67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9B827-DF0E-C244-85C1-CA59C4D063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8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27714-1ADC-3649-BC22-8FF907B43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0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E4462-098D-EC43-9BF7-40F9E80C4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59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E541D-6B42-9D4B-A24B-C856C65AF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9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Operation Catapult -- Summer 2009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9F0A3-CE13-F24C-A539-8D0C7800C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8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92820-B983-6B4B-A7DE-52B543E71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83C2B-183B-5A4C-9F85-DFCD365B89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5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FA93A-7D45-9945-B639-45B0B75F4D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42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EB91B-7AD7-6147-933E-40A9F0160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1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593D3-CCEF-C54E-8EFB-D3DEA27B1C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2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57E1B-7ACA-F247-9EB2-0A94A7C416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3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463E8-E8CD-CD4E-BA32-BB75BD5245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6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360F1-4840-8847-A80B-E862ECCC16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2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1571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3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1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91 w 185"/>
                <a:gd name="T1" fmla="*/ 0 h 120"/>
                <a:gd name="T2" fmla="*/ 191 w 185"/>
                <a:gd name="T3" fmla="*/ 6 h 120"/>
                <a:gd name="T4" fmla="*/ 191 w 185"/>
                <a:gd name="T5" fmla="*/ 18 h 120"/>
                <a:gd name="T6" fmla="*/ 191 w 185"/>
                <a:gd name="T7" fmla="*/ 36 h 120"/>
                <a:gd name="T8" fmla="*/ 185 w 185"/>
                <a:gd name="T9" fmla="*/ 54 h 120"/>
                <a:gd name="T10" fmla="*/ 167 w 185"/>
                <a:gd name="T11" fmla="*/ 72 h 120"/>
                <a:gd name="T12" fmla="*/ 143 w 185"/>
                <a:gd name="T13" fmla="*/ 96 h 120"/>
                <a:gd name="T14" fmla="*/ 107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91 w 185"/>
                <a:gd name="T29" fmla="*/ 0 h 120"/>
                <a:gd name="T30" fmla="*/ 191 w 185"/>
                <a:gd name="T31" fmla="*/ 0 h 1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43 w 526"/>
                <a:gd name="T17" fmla="*/ 179 h 275"/>
                <a:gd name="T18" fmla="*/ 215 w 526"/>
                <a:gd name="T19" fmla="*/ 143 h 275"/>
                <a:gd name="T20" fmla="*/ 257 w 526"/>
                <a:gd name="T21" fmla="*/ 120 h 275"/>
                <a:gd name="T22" fmla="*/ 305 w 526"/>
                <a:gd name="T23" fmla="*/ 96 h 275"/>
                <a:gd name="T24" fmla="*/ 405 w 526"/>
                <a:gd name="T25" fmla="*/ 48 h 275"/>
                <a:gd name="T26" fmla="*/ 454 w 526"/>
                <a:gd name="T27" fmla="*/ 30 h 275"/>
                <a:gd name="T28" fmla="*/ 490 w 526"/>
                <a:gd name="T29" fmla="*/ 12 h 275"/>
                <a:gd name="T30" fmla="*/ 514 w 526"/>
                <a:gd name="T31" fmla="*/ 6 h 275"/>
                <a:gd name="T32" fmla="*/ 532 w 526"/>
                <a:gd name="T33" fmla="*/ 0 h 275"/>
                <a:gd name="T34" fmla="*/ 538 w 526"/>
                <a:gd name="T35" fmla="*/ 0 h 275"/>
                <a:gd name="T36" fmla="*/ 532 w 526"/>
                <a:gd name="T37" fmla="*/ 6 h 275"/>
                <a:gd name="T38" fmla="*/ 520 w 526"/>
                <a:gd name="T39" fmla="*/ 12 h 275"/>
                <a:gd name="T40" fmla="*/ 496 w 526"/>
                <a:gd name="T41" fmla="*/ 24 h 275"/>
                <a:gd name="T42" fmla="*/ 472 w 526"/>
                <a:gd name="T43" fmla="*/ 42 h 275"/>
                <a:gd name="T44" fmla="*/ 448 w 526"/>
                <a:gd name="T45" fmla="*/ 54 h 275"/>
                <a:gd name="T46" fmla="*/ 405 w 526"/>
                <a:gd name="T47" fmla="*/ 78 h 275"/>
                <a:gd name="T48" fmla="*/ 346 w 526"/>
                <a:gd name="T49" fmla="*/ 108 h 275"/>
                <a:gd name="T50" fmla="*/ 281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6 w 718"/>
                <a:gd name="T17" fmla="*/ 228 h 306"/>
                <a:gd name="T18" fmla="*/ 132 w 718"/>
                <a:gd name="T19" fmla="*/ 228 h 306"/>
                <a:gd name="T20" fmla="*/ 150 w 718"/>
                <a:gd name="T21" fmla="*/ 222 h 306"/>
                <a:gd name="T22" fmla="*/ 174 w 718"/>
                <a:gd name="T23" fmla="*/ 216 h 306"/>
                <a:gd name="T24" fmla="*/ 204 w 718"/>
                <a:gd name="T25" fmla="*/ 204 h 306"/>
                <a:gd name="T26" fmla="*/ 281 w 718"/>
                <a:gd name="T27" fmla="*/ 180 h 306"/>
                <a:gd name="T28" fmla="*/ 383 w 718"/>
                <a:gd name="T29" fmla="*/ 156 h 306"/>
                <a:gd name="T30" fmla="*/ 473 w 718"/>
                <a:gd name="T31" fmla="*/ 126 h 306"/>
                <a:gd name="T32" fmla="*/ 556 w 718"/>
                <a:gd name="T33" fmla="*/ 102 h 306"/>
                <a:gd name="T34" fmla="*/ 586 w 718"/>
                <a:gd name="T35" fmla="*/ 90 h 306"/>
                <a:gd name="T36" fmla="*/ 622 w 718"/>
                <a:gd name="T37" fmla="*/ 84 h 306"/>
                <a:gd name="T38" fmla="*/ 640 w 718"/>
                <a:gd name="T39" fmla="*/ 78 h 306"/>
                <a:gd name="T40" fmla="*/ 646 w 718"/>
                <a:gd name="T41" fmla="*/ 72 h 306"/>
                <a:gd name="T42" fmla="*/ 652 w 718"/>
                <a:gd name="T43" fmla="*/ 66 h 306"/>
                <a:gd name="T44" fmla="*/ 670 w 718"/>
                <a:gd name="T45" fmla="*/ 60 h 306"/>
                <a:gd name="T46" fmla="*/ 712 w 718"/>
                <a:gd name="T47" fmla="*/ 30 h 306"/>
                <a:gd name="T48" fmla="*/ 730 w 718"/>
                <a:gd name="T49" fmla="*/ 18 h 306"/>
                <a:gd name="T50" fmla="*/ 736 w 718"/>
                <a:gd name="T51" fmla="*/ 6 h 306"/>
                <a:gd name="T52" fmla="*/ 730 w 718"/>
                <a:gd name="T53" fmla="*/ 0 h 306"/>
                <a:gd name="T54" fmla="*/ 706 w 718"/>
                <a:gd name="T55" fmla="*/ 0 h 306"/>
                <a:gd name="T56" fmla="*/ 646 w 718"/>
                <a:gd name="T57" fmla="*/ 0 h 306"/>
                <a:gd name="T58" fmla="*/ 592 w 718"/>
                <a:gd name="T59" fmla="*/ 0 h 306"/>
                <a:gd name="T60" fmla="*/ 556 w 718"/>
                <a:gd name="T61" fmla="*/ 0 h 306"/>
                <a:gd name="T62" fmla="*/ 526 w 718"/>
                <a:gd name="T63" fmla="*/ 18 h 306"/>
                <a:gd name="T64" fmla="*/ 497 w 718"/>
                <a:gd name="T65" fmla="*/ 42 h 306"/>
                <a:gd name="T66" fmla="*/ 479 w 718"/>
                <a:gd name="T67" fmla="*/ 54 h 306"/>
                <a:gd name="T68" fmla="*/ 461 w 718"/>
                <a:gd name="T69" fmla="*/ 60 h 306"/>
                <a:gd name="T70" fmla="*/ 437 w 718"/>
                <a:gd name="T71" fmla="*/ 60 h 306"/>
                <a:gd name="T72" fmla="*/ 401 w 718"/>
                <a:gd name="T73" fmla="*/ 66 h 306"/>
                <a:gd name="T74" fmla="*/ 353 w 718"/>
                <a:gd name="T75" fmla="*/ 84 h 306"/>
                <a:gd name="T76" fmla="*/ 317 w 718"/>
                <a:gd name="T77" fmla="*/ 108 h 306"/>
                <a:gd name="T78" fmla="*/ 293 w 718"/>
                <a:gd name="T79" fmla="*/ 126 h 306"/>
                <a:gd name="T80" fmla="*/ 281 w 718"/>
                <a:gd name="T81" fmla="*/ 132 h 306"/>
                <a:gd name="T82" fmla="*/ 263 w 718"/>
                <a:gd name="T83" fmla="*/ 138 h 306"/>
                <a:gd name="T84" fmla="*/ 227 w 718"/>
                <a:gd name="T85" fmla="*/ 138 h 306"/>
                <a:gd name="T86" fmla="*/ 192 w 718"/>
                <a:gd name="T87" fmla="*/ 138 h 306"/>
                <a:gd name="T88" fmla="*/ 186 w 718"/>
                <a:gd name="T89" fmla="*/ 138 h 306"/>
                <a:gd name="T90" fmla="*/ 180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77 w 2392"/>
                <a:gd name="T1" fmla="*/ 54 h 881"/>
                <a:gd name="T2" fmla="*/ 2231 w 2392"/>
                <a:gd name="T3" fmla="*/ 54 h 881"/>
                <a:gd name="T4" fmla="*/ 2189 w 2392"/>
                <a:gd name="T5" fmla="*/ 66 h 881"/>
                <a:gd name="T6" fmla="*/ 2063 w 2392"/>
                <a:gd name="T7" fmla="*/ 101 h 881"/>
                <a:gd name="T8" fmla="*/ 1998 w 2392"/>
                <a:gd name="T9" fmla="*/ 119 h 881"/>
                <a:gd name="T10" fmla="*/ 1896 w 2392"/>
                <a:gd name="T11" fmla="*/ 167 h 881"/>
                <a:gd name="T12" fmla="*/ 1872 w 2392"/>
                <a:gd name="T13" fmla="*/ 245 h 881"/>
                <a:gd name="T14" fmla="*/ 1878 w 2392"/>
                <a:gd name="T15" fmla="*/ 305 h 881"/>
                <a:gd name="T16" fmla="*/ 1794 w 2392"/>
                <a:gd name="T17" fmla="*/ 317 h 881"/>
                <a:gd name="T18" fmla="*/ 1627 w 2392"/>
                <a:gd name="T19" fmla="*/ 263 h 881"/>
                <a:gd name="T20" fmla="*/ 1537 w 2392"/>
                <a:gd name="T21" fmla="*/ 257 h 881"/>
                <a:gd name="T22" fmla="*/ 1429 w 2392"/>
                <a:gd name="T23" fmla="*/ 311 h 881"/>
                <a:gd name="T24" fmla="*/ 1361 w 2392"/>
                <a:gd name="T25" fmla="*/ 353 h 881"/>
                <a:gd name="T26" fmla="*/ 1334 w 2392"/>
                <a:gd name="T27" fmla="*/ 359 h 881"/>
                <a:gd name="T28" fmla="*/ 1238 w 2392"/>
                <a:gd name="T29" fmla="*/ 371 h 881"/>
                <a:gd name="T30" fmla="*/ 1184 w 2392"/>
                <a:gd name="T31" fmla="*/ 365 h 881"/>
                <a:gd name="T32" fmla="*/ 1077 w 2392"/>
                <a:gd name="T33" fmla="*/ 371 h 881"/>
                <a:gd name="T34" fmla="*/ 975 w 2392"/>
                <a:gd name="T35" fmla="*/ 383 h 881"/>
                <a:gd name="T36" fmla="*/ 939 w 2392"/>
                <a:gd name="T37" fmla="*/ 401 h 881"/>
                <a:gd name="T38" fmla="*/ 837 w 2392"/>
                <a:gd name="T39" fmla="*/ 419 h 881"/>
                <a:gd name="T40" fmla="*/ 796 w 2392"/>
                <a:gd name="T41" fmla="*/ 419 h 881"/>
                <a:gd name="T42" fmla="*/ 676 w 2392"/>
                <a:gd name="T43" fmla="*/ 437 h 881"/>
                <a:gd name="T44" fmla="*/ 610 w 2392"/>
                <a:gd name="T45" fmla="*/ 473 h 881"/>
                <a:gd name="T46" fmla="*/ 515 w 2392"/>
                <a:gd name="T47" fmla="*/ 467 h 881"/>
                <a:gd name="T48" fmla="*/ 437 w 2392"/>
                <a:gd name="T49" fmla="*/ 491 h 881"/>
                <a:gd name="T50" fmla="*/ 419 w 2392"/>
                <a:gd name="T51" fmla="*/ 539 h 881"/>
                <a:gd name="T52" fmla="*/ 353 w 2392"/>
                <a:gd name="T53" fmla="*/ 569 h 881"/>
                <a:gd name="T54" fmla="*/ 228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9 w 2392"/>
                <a:gd name="T65" fmla="*/ 653 h 881"/>
                <a:gd name="T66" fmla="*/ 485 w 2392"/>
                <a:gd name="T67" fmla="*/ 569 h 881"/>
                <a:gd name="T68" fmla="*/ 580 w 2392"/>
                <a:gd name="T69" fmla="*/ 521 h 881"/>
                <a:gd name="T70" fmla="*/ 658 w 2392"/>
                <a:gd name="T71" fmla="*/ 515 h 881"/>
                <a:gd name="T72" fmla="*/ 891 w 2392"/>
                <a:gd name="T73" fmla="*/ 461 h 881"/>
                <a:gd name="T74" fmla="*/ 1172 w 2392"/>
                <a:gd name="T75" fmla="*/ 425 h 881"/>
                <a:gd name="T76" fmla="*/ 1316 w 2392"/>
                <a:gd name="T77" fmla="*/ 461 h 881"/>
                <a:gd name="T78" fmla="*/ 1447 w 2392"/>
                <a:gd name="T79" fmla="*/ 533 h 881"/>
                <a:gd name="T80" fmla="*/ 1465 w 2392"/>
                <a:gd name="T81" fmla="*/ 617 h 881"/>
                <a:gd name="T82" fmla="*/ 1406 w 2392"/>
                <a:gd name="T83" fmla="*/ 653 h 881"/>
                <a:gd name="T84" fmla="*/ 1250 w 2392"/>
                <a:gd name="T85" fmla="*/ 701 h 881"/>
                <a:gd name="T86" fmla="*/ 1136 w 2392"/>
                <a:gd name="T87" fmla="*/ 755 h 881"/>
                <a:gd name="T88" fmla="*/ 1089 w 2392"/>
                <a:gd name="T89" fmla="*/ 809 h 881"/>
                <a:gd name="T90" fmla="*/ 1101 w 2392"/>
                <a:gd name="T91" fmla="*/ 869 h 881"/>
                <a:gd name="T92" fmla="*/ 1130 w 2392"/>
                <a:gd name="T93" fmla="*/ 881 h 881"/>
                <a:gd name="T94" fmla="*/ 1232 w 2392"/>
                <a:gd name="T95" fmla="*/ 869 h 881"/>
                <a:gd name="T96" fmla="*/ 1418 w 2392"/>
                <a:gd name="T97" fmla="*/ 857 h 881"/>
                <a:gd name="T98" fmla="*/ 1471 w 2392"/>
                <a:gd name="T99" fmla="*/ 851 h 881"/>
                <a:gd name="T100" fmla="*/ 1513 w 2392"/>
                <a:gd name="T101" fmla="*/ 833 h 881"/>
                <a:gd name="T102" fmla="*/ 1711 w 2392"/>
                <a:gd name="T103" fmla="*/ 743 h 881"/>
                <a:gd name="T104" fmla="*/ 1842 w 2392"/>
                <a:gd name="T105" fmla="*/ 689 h 881"/>
                <a:gd name="T106" fmla="*/ 1920 w 2392"/>
                <a:gd name="T107" fmla="*/ 581 h 881"/>
                <a:gd name="T108" fmla="*/ 2081 w 2392"/>
                <a:gd name="T109" fmla="*/ 389 h 881"/>
                <a:gd name="T110" fmla="*/ 2249 w 2392"/>
                <a:gd name="T111" fmla="*/ 269 h 881"/>
                <a:gd name="T112" fmla="*/ 2297 w 2392"/>
                <a:gd name="T113" fmla="*/ 239 h 881"/>
                <a:gd name="T114" fmla="*/ 2440 w 2392"/>
                <a:gd name="T115" fmla="*/ 0 h 881"/>
                <a:gd name="T116" fmla="*/ 2350 w 2392"/>
                <a:gd name="T117" fmla="*/ 36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572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572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57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Operation Catapult -- Summer 2011</a:t>
            </a:r>
          </a:p>
        </p:txBody>
      </p:sp>
      <p:sp>
        <p:nvSpPr>
          <p:cNvPr id="1157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1157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charset="0"/>
              </a:defRPr>
            </a:lvl1pPr>
          </a:lstStyle>
          <a:p>
            <a:fld id="{DDD25A8B-1AE2-5842-AB30-FECCE248B8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57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-hulman.edu/~chenowet/" TargetMode="External"/><Relationship Id="rId4" Type="http://schemas.openxmlformats.org/officeDocument/2006/relationships/hyperlink" Target="mailto:chenowet@rose-hulman.edu" TargetMode="Externa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gsci.ucsd.edu/~asaygin/tt/ttest.html" TargetMode="Externa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20q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umni.hbs.edu/stories/Pages/story-bulletin.aspx?num=843" TargetMode="Externa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ivasystems.com/resources/videos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 smtClean="0">
                <a:latin typeface="Garamond" charset="0"/>
              </a:rPr>
              <a:t>CSSE 513 Intelligent Systems </a:t>
            </a:r>
            <a:r>
              <a:rPr lang="en-US" dirty="0">
                <a:latin typeface="Garamond" charset="0"/>
              </a:rPr>
              <a:t>– </a:t>
            </a:r>
            <a:br>
              <a:rPr lang="en-US" dirty="0">
                <a:latin typeface="Garamond" charset="0"/>
              </a:rPr>
            </a:br>
            <a:r>
              <a:rPr lang="en-US" dirty="0">
                <a:latin typeface="Garamond" charset="0"/>
              </a:rPr>
              <a:t>How smart can computers be? 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3276600"/>
            <a:ext cx="6400800" cy="190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latin typeface="Garamond" charset="0"/>
              </a:rPr>
              <a:t>Week 1, Part 1:</a:t>
            </a:r>
          </a:p>
          <a:p>
            <a:pPr eaLnBrk="1" hangingPunct="1"/>
            <a:r>
              <a:rPr lang="en-US" sz="2800" dirty="0" smtClean="0">
                <a:latin typeface="Garamond" charset="0"/>
              </a:rPr>
              <a:t>What </a:t>
            </a:r>
            <a:r>
              <a:rPr lang="en-US" sz="2800" dirty="0">
                <a:latin typeface="Garamond" charset="0"/>
              </a:rPr>
              <a:t>is AI?</a:t>
            </a:r>
          </a:p>
          <a:p>
            <a:pPr eaLnBrk="1" hangingPunct="1"/>
            <a:r>
              <a:rPr lang="en-US" sz="2800" dirty="0">
                <a:latin typeface="Garamond" charset="0"/>
              </a:rPr>
              <a:t>Why</a:t>
            </a:r>
            <a:r>
              <a:rPr lang="ja-JP" altLang="en-US" sz="2800" dirty="0">
                <a:latin typeface="Garamond" charset="0"/>
              </a:rPr>
              <a:t>’</a:t>
            </a:r>
            <a:r>
              <a:rPr lang="en-US" sz="2800" dirty="0">
                <a:latin typeface="Garamond" charset="0"/>
              </a:rPr>
              <a:t>s it important to us?</a:t>
            </a:r>
          </a:p>
          <a:p>
            <a:pPr eaLnBrk="1" hangingPunct="1"/>
            <a:r>
              <a:rPr lang="en-US" sz="2800" dirty="0">
                <a:latin typeface="Garamond" charset="0"/>
              </a:rPr>
              <a:t>What are the limits?</a:t>
            </a:r>
          </a:p>
          <a:p>
            <a:pPr eaLnBrk="1" hangingPunct="1"/>
            <a:r>
              <a:rPr lang="en-US" sz="2800" dirty="0">
                <a:latin typeface="Garamond" charset="0"/>
              </a:rPr>
              <a:t>How </a:t>
            </a:r>
            <a:r>
              <a:rPr lang="en-US" sz="2800" dirty="0" smtClean="0">
                <a:latin typeface="Garamond" charset="0"/>
              </a:rPr>
              <a:t>will </a:t>
            </a:r>
            <a:r>
              <a:rPr lang="en-US" sz="2800" dirty="0">
                <a:latin typeface="Garamond" charset="0"/>
              </a:rPr>
              <a:t>we learn more about it</a:t>
            </a:r>
            <a:r>
              <a:rPr lang="en-US" sz="2800" dirty="0" smtClean="0">
                <a:latin typeface="Garamond" charset="0"/>
              </a:rPr>
              <a:t>?</a:t>
            </a:r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1447800" y="1790700"/>
            <a:ext cx="596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sz="2000">
                <a:latin typeface="Arial" charset="0"/>
              </a:rPr>
              <a:t>Steve Chenoweth</a:t>
            </a:r>
          </a:p>
          <a:p>
            <a:pPr algn="r"/>
            <a:r>
              <a:rPr lang="en-US" sz="2000">
                <a:latin typeface="Arial" charset="0"/>
              </a:rPr>
              <a:t>Dept of Computer Science &amp; Software Engineering </a:t>
            </a:r>
          </a:p>
          <a:p>
            <a:pPr algn="r"/>
            <a:r>
              <a:rPr lang="en-US" sz="2000">
                <a:latin typeface="Arial" charset="0"/>
              </a:rPr>
              <a:t>Web site: </a:t>
            </a:r>
            <a:r>
              <a:rPr lang="en-US" sz="2000">
                <a:latin typeface="Arial" charset="0"/>
                <a:hlinkClick r:id="rId3"/>
              </a:rPr>
              <a:t>http://www.rose-hulman.edu/~chenowet/</a:t>
            </a:r>
            <a:endParaRPr lang="en-US" sz="2000" b="1">
              <a:latin typeface="Arial" charset="0"/>
            </a:endParaRPr>
          </a:p>
          <a:p>
            <a:pPr algn="r"/>
            <a:r>
              <a:rPr lang="en-US" sz="1800" b="1">
                <a:latin typeface="Arial" charset="0"/>
              </a:rPr>
              <a:t>Email: </a:t>
            </a:r>
            <a:r>
              <a:rPr lang="en-US" sz="2000">
                <a:latin typeface="Arial" charset="0"/>
                <a:hlinkClick r:id="rId4"/>
              </a:rPr>
              <a:t>chenowet@rose-hulman.edu</a:t>
            </a:r>
            <a:endParaRPr lang="en-US" sz="2000">
              <a:latin typeface="Arial" charset="0"/>
            </a:endParaRPr>
          </a:p>
        </p:txBody>
      </p:sp>
      <p:pic>
        <p:nvPicPr>
          <p:cNvPr id="15365" name="Picture 14" descr="chenowe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1790700"/>
            <a:ext cx="1270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" descr="rose4"/>
          <p:cNvPicPr>
            <a:picLocks noChangeAspect="1" noChangeArrowheads="1"/>
          </p:cNvPicPr>
          <p:nvPr/>
        </p:nvPicPr>
        <p:blipFill>
          <a:blip r:embed="rId6">
            <a:alphaModFix/>
          </a:blip>
          <a:srcRect l="12895" t="22858"/>
          <a:stretch>
            <a:fillRect/>
          </a:stretch>
        </p:blipFill>
        <p:spPr bwMode="auto">
          <a:xfrm>
            <a:off x="5562600" y="6072187"/>
            <a:ext cx="3359424" cy="557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786ED2-DBE1-224A-B250-900EB095EB44}" type="slidenum">
              <a:rPr lang="en-US">
                <a:latin typeface="Garamond" charset="0"/>
              </a:rPr>
              <a:pPr/>
              <a:t>10</a:t>
            </a:fld>
            <a:endParaRPr lang="en-US">
              <a:latin typeface="Garamond" charset="0"/>
            </a:endParaRPr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>
                <a:latin typeface="Garamond" charset="0"/>
              </a:rPr>
              <a:t>The question always comes up – What do we mean by </a:t>
            </a:r>
            <a:r>
              <a:rPr lang="ja-JP" altLang="en-US" sz="4000">
                <a:latin typeface="Garamond" charset="0"/>
              </a:rPr>
              <a:t>“</a:t>
            </a:r>
            <a:r>
              <a:rPr lang="en-US" sz="4000">
                <a:latin typeface="Garamond" charset="0"/>
              </a:rPr>
              <a:t>intelligence</a:t>
            </a:r>
            <a:r>
              <a:rPr lang="ja-JP" altLang="en-US" sz="4000">
                <a:latin typeface="Garamond" charset="0"/>
              </a:rPr>
              <a:t>”</a:t>
            </a:r>
            <a:r>
              <a:rPr lang="en-US" sz="4000">
                <a:latin typeface="Garamond" charset="0"/>
              </a:rPr>
              <a:t>?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038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latin typeface="Garamond" charset="0"/>
              </a:rPr>
              <a:t>How about:  </a:t>
            </a:r>
            <a:r>
              <a:rPr lang="en-US" sz="2400" dirty="0">
                <a:latin typeface="Garamond" charset="0"/>
              </a:rPr>
              <a:t>Ability to </a:t>
            </a:r>
            <a:br>
              <a:rPr lang="en-US" sz="2400" dirty="0">
                <a:latin typeface="Garamond" charset="0"/>
              </a:rPr>
            </a:br>
            <a:r>
              <a:rPr lang="en-US" sz="2400" dirty="0">
                <a:latin typeface="Garamond" charset="0"/>
              </a:rPr>
              <a:t>fake people into </a:t>
            </a:r>
            <a:br>
              <a:rPr lang="en-US" sz="2400" dirty="0">
                <a:latin typeface="Garamond" charset="0"/>
              </a:rPr>
            </a:br>
            <a:r>
              <a:rPr lang="en-US" sz="2400" dirty="0">
                <a:latin typeface="Garamond" charset="0"/>
              </a:rPr>
              <a:t>thinking it</a:t>
            </a:r>
            <a:r>
              <a:rPr lang="ja-JP" altLang="en-US" sz="2400" dirty="0">
                <a:latin typeface="Garamond" charset="0"/>
              </a:rPr>
              <a:t>’</a:t>
            </a:r>
            <a:r>
              <a:rPr lang="en-US" sz="2400" dirty="0">
                <a:latin typeface="Garamond" charset="0"/>
              </a:rPr>
              <a:t>s human?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Garamond" charset="0"/>
              </a:rPr>
              <a:t>   </a:t>
            </a:r>
            <a:br>
              <a:rPr lang="en-US" sz="2400" dirty="0">
                <a:latin typeface="Garamond" charset="0"/>
              </a:rPr>
            </a:br>
            <a:r>
              <a:rPr lang="en-US" sz="2400" dirty="0">
                <a:latin typeface="Garamond" charset="0"/>
              </a:rPr>
              <a:t> "Anyone would have taken it for a live human being</a:t>
            </a:r>
            <a:r>
              <a:rPr lang="ja-JP" altLang="en-US" sz="2400" dirty="0">
                <a:latin typeface="Garamond" charset="0"/>
              </a:rPr>
              <a:t>“</a:t>
            </a:r>
            <a:endParaRPr lang="en-US" sz="2400" dirty="0">
              <a:latin typeface="Garamond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>
                <a:latin typeface="Garamond" charset="0"/>
              </a:rPr>
              <a:t>	- here we have one of the key phrases.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b="1" dirty="0">
              <a:latin typeface="Garamond" charset="0"/>
            </a:endParaRPr>
          </a:p>
        </p:txBody>
      </p:sp>
      <p:pic>
        <p:nvPicPr>
          <p:cNvPr id="24582" name="Picture 7" descr="MAZLISH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1676400"/>
            <a:ext cx="3152775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3" name="Picture 7" descr="http://upload.wikimedia.org/wikipedia/en/thumb/1/1b/A_Light_in_the_Attic_cover.jpg/200px-A_Light_in_the_Attic_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1638"/>
            <a:ext cx="9048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this interpretation?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is intelligent if it gives good answers </a:t>
            </a:r>
            <a:r>
              <a:rPr lang="en-US" i="1" dirty="0" smtClean="0"/>
              <a:t>you weren’t expecting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Or, that have to be explained or interpreted for you to get it.</a:t>
            </a:r>
          </a:p>
          <a:p>
            <a:pPr lvl="1"/>
            <a:r>
              <a:rPr lang="en-US" dirty="0" smtClean="0"/>
              <a:t>Or, that shed new insight on </a:t>
            </a:r>
            <a:br>
              <a:rPr lang="en-US" dirty="0" smtClean="0"/>
            </a:br>
            <a:r>
              <a:rPr lang="en-US" dirty="0" smtClean="0"/>
              <a:t>a subject you are interested in.</a:t>
            </a:r>
          </a:p>
          <a:p>
            <a:pPr lvl="1"/>
            <a:r>
              <a:rPr lang="en-US" dirty="0" smtClean="0"/>
              <a:t>Or, provide new ways to </a:t>
            </a:r>
            <a:br>
              <a:rPr lang="en-US" dirty="0" smtClean="0"/>
            </a:br>
            <a:r>
              <a:rPr lang="en-US" dirty="0" smtClean="0"/>
              <a:t>deal with something.</a:t>
            </a:r>
          </a:p>
          <a:p>
            <a:pPr lvl="1"/>
            <a:r>
              <a:rPr lang="en-US" dirty="0" smtClean="0"/>
              <a:t>Or, just surprise you…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Artificial Intelligence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E541D-6B42-9D4B-A24B-C856C65AFE2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0" y="3467100"/>
            <a:ext cx="3111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22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B8A02F-5179-464E-837F-794F4BD9D4DA}" type="slidenum">
              <a:rPr lang="en-US">
                <a:latin typeface="Garamond" charset="0"/>
              </a:rPr>
              <a:pPr/>
              <a:t>12</a:t>
            </a:fld>
            <a:endParaRPr lang="en-US">
              <a:latin typeface="Garamond" charset="0"/>
            </a:endParaRP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>
                <a:latin typeface="Garamond" charset="0"/>
              </a:rPr>
              <a:t>Which brings up – Are people always intelligent or even correct, even as a collective group?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57400"/>
            <a:ext cx="3048000" cy="4495800"/>
          </a:xfrm>
        </p:spPr>
        <p:txBody>
          <a:bodyPr/>
          <a:lstStyle/>
          <a:p>
            <a:pPr eaLnBrk="1" hangingPunct="1"/>
            <a:r>
              <a:rPr lang="en-US" sz="2800">
                <a:latin typeface="Garamond" charset="0"/>
              </a:rPr>
              <a:t>Depends…</a:t>
            </a:r>
          </a:p>
          <a:p>
            <a:pPr eaLnBrk="1" hangingPunct="1"/>
            <a:r>
              <a:rPr lang="en-US" sz="2800">
                <a:latin typeface="Garamond" charset="0"/>
              </a:rPr>
              <a:t>Consider the Ames Window…</a:t>
            </a:r>
          </a:p>
          <a:p>
            <a:pPr eaLnBrk="1" hangingPunct="1"/>
            <a:endParaRPr lang="en-US" sz="2800">
              <a:latin typeface="Garamond" charset="0"/>
            </a:endParaRPr>
          </a:p>
          <a:p>
            <a:pPr eaLnBrk="1" hangingPunct="1"/>
            <a:r>
              <a:rPr lang="en-US" sz="2800">
                <a:latin typeface="Garamond" charset="0"/>
              </a:rPr>
              <a:t>Some problems are </a:t>
            </a:r>
            <a:r>
              <a:rPr lang="ja-JP" altLang="en-US" sz="2800">
                <a:latin typeface="Garamond" charset="0"/>
              </a:rPr>
              <a:t>“</a:t>
            </a:r>
            <a:r>
              <a:rPr lang="en-US" sz="2800">
                <a:latin typeface="Garamond" charset="0"/>
              </a:rPr>
              <a:t>hard</a:t>
            </a:r>
            <a:r>
              <a:rPr lang="ja-JP" altLang="en-US" sz="2800">
                <a:latin typeface="Garamond" charset="0"/>
              </a:rPr>
              <a:t>”</a:t>
            </a:r>
            <a:r>
              <a:rPr lang="en-US" sz="2800">
                <a:latin typeface="Garamond" charset="0"/>
              </a:rPr>
              <a:t> for us.</a:t>
            </a:r>
          </a:p>
          <a:p>
            <a:pPr eaLnBrk="1" hangingPunct="1"/>
            <a:r>
              <a:rPr lang="en-US" sz="2800">
                <a:latin typeface="Garamond" charset="0"/>
              </a:rPr>
              <a:t>Machines may be smarter already!</a:t>
            </a:r>
          </a:p>
        </p:txBody>
      </p:sp>
      <p:pic>
        <p:nvPicPr>
          <p:cNvPr id="25606" name="Picture 7" descr="am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057400"/>
            <a:ext cx="2724150" cy="272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6D2983-57E1-AF42-86BD-98B30E2810E3}" type="slidenum">
              <a:rPr lang="en-US">
                <a:latin typeface="Garamond" charset="0"/>
              </a:rPr>
              <a:pPr/>
              <a:t>13</a:t>
            </a:fld>
            <a:endParaRPr lang="en-US">
              <a:latin typeface="Garamond" charset="0"/>
            </a:endParaRPr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>
                <a:latin typeface="Garamond" charset="0"/>
              </a:rPr>
              <a:t>Some problems seem to remain </a:t>
            </a:r>
            <a:r>
              <a:rPr lang="ja-JP" altLang="en-US" sz="4000">
                <a:latin typeface="Garamond" charset="0"/>
              </a:rPr>
              <a:t>“</a:t>
            </a:r>
            <a:r>
              <a:rPr lang="en-US" sz="4000">
                <a:latin typeface="Garamond" charset="0"/>
              </a:rPr>
              <a:t>hard</a:t>
            </a:r>
            <a:r>
              <a:rPr lang="ja-JP" altLang="en-US" sz="4000">
                <a:latin typeface="Garamond" charset="0"/>
              </a:rPr>
              <a:t>”</a:t>
            </a:r>
            <a:r>
              <a:rPr lang="en-US" sz="4000">
                <a:latin typeface="Garamond" charset="0"/>
              </a:rPr>
              <a:t> for machines…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6705600" cy="2895600"/>
          </a:xfrm>
        </p:spPr>
        <p:txBody>
          <a:bodyPr/>
          <a:lstStyle/>
          <a:p>
            <a:pPr eaLnBrk="1" hangingPunct="1"/>
            <a:r>
              <a:rPr lang="en-US" sz="2400">
                <a:latin typeface="Garamond" charset="0"/>
              </a:rPr>
              <a:t>Talking like people, with people… E.g., the Turing Test  </a:t>
            </a:r>
            <a:r>
              <a:rPr lang="en-US" sz="1800">
                <a:latin typeface="Garamond" charset="0"/>
              </a:rPr>
              <a:t>(see </a:t>
            </a:r>
            <a:r>
              <a:rPr lang="en-US" sz="1800">
                <a:latin typeface="Garamond" charset="0"/>
                <a:hlinkClick r:id="rId3"/>
              </a:rPr>
              <a:t>http://cogsci.ucsd.edu/~asaygin/tt/ttest.html</a:t>
            </a:r>
            <a:r>
              <a:rPr lang="en-US" sz="1800">
                <a:latin typeface="Garamond" charset="0"/>
              </a:rPr>
              <a:t> )</a:t>
            </a:r>
          </a:p>
          <a:p>
            <a:pPr eaLnBrk="1" hangingPunct="1"/>
            <a:r>
              <a:rPr lang="en-US" sz="2400">
                <a:latin typeface="Garamond" charset="0"/>
              </a:rPr>
              <a:t>How long before a machine could figure out, without being specifically told, the difference between these statements? –</a:t>
            </a:r>
          </a:p>
          <a:p>
            <a:pPr lvl="1" eaLnBrk="1" hangingPunct="1"/>
            <a:r>
              <a:rPr lang="en-US" sz="2000">
                <a:latin typeface="Garamond" charset="0"/>
              </a:rPr>
              <a:t>Time flies like an arrow,  but</a:t>
            </a:r>
          </a:p>
          <a:p>
            <a:pPr lvl="1" eaLnBrk="1" hangingPunct="1"/>
            <a:r>
              <a:rPr lang="en-US" sz="2000">
                <a:latin typeface="Garamond" charset="0"/>
              </a:rPr>
              <a:t>Fruit flies like a banana.</a:t>
            </a:r>
          </a:p>
        </p:txBody>
      </p:sp>
      <p:pic>
        <p:nvPicPr>
          <p:cNvPr id="26630" name="Picture 4" descr="banan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4700" y="4191000"/>
            <a:ext cx="16383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1" name="Picture 9" descr="camp_baker_bow+arro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4114800"/>
            <a:ext cx="3176588" cy="211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4839524"/>
            <a:ext cx="228600" cy="24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5B0F62B-D9C9-3F48-880D-F26CFCC87032}" type="slidenum">
              <a:rPr lang="en-US">
                <a:latin typeface="Garamond" charset="0"/>
              </a:rPr>
              <a:pPr/>
              <a:t>14</a:t>
            </a:fld>
            <a:endParaRPr lang="en-US">
              <a:latin typeface="Garamond" charset="0"/>
            </a:endParaRPr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>
                <a:latin typeface="Garamond" charset="0"/>
              </a:rPr>
              <a:t>Others, machines are now good at…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24000"/>
            <a:ext cx="2819400" cy="44958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Garamond" charset="0"/>
              </a:rPr>
              <a:t>Say – Constraint satisfaction problems.</a:t>
            </a:r>
            <a:br>
              <a:rPr lang="en-US" sz="2800" dirty="0">
                <a:latin typeface="Garamond" charset="0"/>
              </a:rPr>
            </a:br>
            <a:r>
              <a:rPr lang="en-US" sz="2800" dirty="0">
                <a:latin typeface="Garamond" charset="0"/>
              </a:rPr>
              <a:t/>
            </a:r>
            <a:br>
              <a:rPr lang="en-US" sz="2800" dirty="0">
                <a:latin typeface="Garamond" charset="0"/>
              </a:rPr>
            </a:br>
            <a:r>
              <a:rPr lang="en-US" sz="2800" dirty="0" smtClean="0">
                <a:latin typeface="Garamond" charset="0"/>
              </a:rPr>
              <a:t>How would you write </a:t>
            </a:r>
            <a:r>
              <a:rPr lang="en-US" sz="2800" dirty="0">
                <a:latin typeface="Garamond" charset="0"/>
              </a:rPr>
              <a:t>R, G, or B on each region, as required</a:t>
            </a:r>
          </a:p>
        </p:txBody>
      </p:sp>
      <p:graphicFrame>
        <p:nvGraphicFramePr>
          <p:cNvPr id="2765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200400" y="1570038"/>
          <a:ext cx="57912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Image" r:id="rId3" imgW="8419048" imgH="6692063" progId="Photoshop.Image.7">
                  <p:embed/>
                </p:oleObj>
              </mc:Choice>
              <mc:Fallback>
                <p:oleObj name="Image" r:id="rId3" imgW="8419048" imgH="6692063" progId="Photoshop.Image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70038"/>
                        <a:ext cx="57912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AB46AE-F593-5545-BC57-DB64BC655FA8}" type="slidenum">
              <a:rPr lang="en-US">
                <a:latin typeface="Garamond" charset="0"/>
              </a:rPr>
              <a:pPr/>
              <a:t>15</a:t>
            </a:fld>
            <a:endParaRPr lang="en-US">
              <a:latin typeface="Garamond" charset="0"/>
            </a:endParaRPr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-6096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>
                <a:latin typeface="Garamond" charset="0"/>
              </a:rPr>
              <a:t>One solution to this problem –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7400"/>
            <a:ext cx="2590800" cy="4495800"/>
          </a:xfrm>
        </p:spPr>
        <p:txBody>
          <a:bodyPr/>
          <a:lstStyle/>
          <a:p>
            <a:pPr eaLnBrk="1" hangingPunct="1"/>
            <a:r>
              <a:rPr lang="en-US" sz="2400">
                <a:latin typeface="Garamond" charset="0"/>
              </a:rPr>
              <a:t>There are other possible ways.</a:t>
            </a:r>
          </a:p>
          <a:p>
            <a:pPr eaLnBrk="1" hangingPunct="1"/>
            <a:r>
              <a:rPr lang="en-US" sz="2400">
                <a:latin typeface="Garamond" charset="0"/>
              </a:rPr>
              <a:t>(I wonder how many.)</a:t>
            </a:r>
          </a:p>
        </p:txBody>
      </p:sp>
      <p:pic>
        <p:nvPicPr>
          <p:cNvPr id="28678" name="Picture 4" descr="map coloring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598613"/>
            <a:ext cx="6477000" cy="4605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F98160-5B2D-A14F-AAAB-68810CD61F5D}" type="slidenum">
              <a:rPr lang="en-US">
                <a:latin typeface="Garamond" charset="0"/>
              </a:rPr>
              <a:pPr/>
              <a:t>16</a:t>
            </a:fld>
            <a:endParaRPr lang="en-US">
              <a:latin typeface="Garamond" charset="0"/>
            </a:endParaRPr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>
                <a:latin typeface="Garamond" charset="0"/>
              </a:rPr>
              <a:t>Another example of constraint satisfaction –</a:t>
            </a:r>
          </a:p>
        </p:txBody>
      </p:sp>
      <p:pic>
        <p:nvPicPr>
          <p:cNvPr id="29701" name="Picture 4" descr="cryptoarithmet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5791200" cy="4573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858000" y="1676400"/>
            <a:ext cx="22860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</a:rPr>
              <a:t>These examples are all from Russell &amp; </a:t>
            </a:r>
            <a:r>
              <a:rPr lang="en-US" sz="1800" dirty="0" err="1">
                <a:latin typeface="Arial" charset="0"/>
              </a:rPr>
              <a:t>Norvig’s</a:t>
            </a:r>
            <a:r>
              <a:rPr lang="en-US" sz="1800" dirty="0">
                <a:latin typeface="Arial" charset="0"/>
              </a:rPr>
              <a:t> book – </a:t>
            </a:r>
            <a:r>
              <a:rPr lang="en-US" sz="1800" dirty="0" smtClean="0">
                <a:latin typeface="Arial" charset="0"/>
              </a:rPr>
              <a:t>which we use for undergrad AI.</a:t>
            </a:r>
            <a:endParaRPr lang="en-US" sz="1800" dirty="0">
              <a:latin typeface="Arial" charset="0"/>
            </a:endParaRPr>
          </a:p>
          <a:p>
            <a:endParaRPr lang="en-US" sz="1800" dirty="0">
              <a:latin typeface="Arial" charset="0"/>
            </a:endParaRPr>
          </a:p>
          <a:p>
            <a:r>
              <a:rPr lang="en-US" sz="1800" dirty="0">
                <a:latin typeface="Arial" charset="0"/>
              </a:rPr>
              <a:t>They involve AI “search” – Here’s another example – finding the </a:t>
            </a:r>
            <a:r>
              <a:rPr lang="en-US" sz="1800" dirty="0" smtClean="0">
                <a:latin typeface="Arial" charset="0"/>
              </a:rPr>
              <a:t>assignment of digits to solve this math puzzle.</a:t>
            </a: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32121D-7D88-BB4F-9A58-5D0D1DBAF24E}" type="slidenum">
              <a:rPr lang="en-US">
                <a:latin typeface="Garamond" charset="0"/>
              </a:rPr>
              <a:pPr/>
              <a:t>17</a:t>
            </a:fld>
            <a:endParaRPr lang="en-US">
              <a:latin typeface="Garamond" charset="0"/>
            </a:endParaRPr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dirty="0">
                <a:latin typeface="Garamond" charset="0"/>
              </a:rPr>
              <a:t>AI </a:t>
            </a:r>
            <a:r>
              <a:rPr lang="en-US" sz="4000" dirty="0" smtClean="0">
                <a:latin typeface="Garamond" charset="0"/>
              </a:rPr>
              <a:t>plays with </a:t>
            </a:r>
            <a:r>
              <a:rPr lang="en-US" sz="4000" dirty="0">
                <a:latin typeface="Garamond" charset="0"/>
              </a:rPr>
              <a:t>some very interesting things –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305800" cy="4495800"/>
          </a:xfrm>
        </p:spPr>
        <p:txBody>
          <a:bodyPr/>
          <a:lstStyle/>
          <a:p>
            <a:pPr eaLnBrk="1" hangingPunct="1"/>
            <a:r>
              <a:rPr lang="en-US" sz="2800">
                <a:latin typeface="Garamond" charset="0"/>
              </a:rPr>
              <a:t>Very </a:t>
            </a:r>
            <a:r>
              <a:rPr lang="en-US" sz="2800" b="1">
                <a:latin typeface="Garamond" charset="0"/>
              </a:rPr>
              <a:t>precise</a:t>
            </a:r>
            <a:r>
              <a:rPr lang="en-US" sz="2800">
                <a:latin typeface="Garamond" charset="0"/>
              </a:rPr>
              <a:t> things – deep mathematics, like the foundations of first order logic.</a:t>
            </a:r>
          </a:p>
          <a:p>
            <a:pPr lvl="1" eaLnBrk="1" hangingPunct="1"/>
            <a:r>
              <a:rPr lang="en-US" sz="2400">
                <a:latin typeface="Garamond" charset="0"/>
              </a:rPr>
              <a:t>This lets us represent the logic of our thinking</a:t>
            </a:r>
          </a:p>
          <a:p>
            <a:pPr lvl="1" eaLnBrk="1" hangingPunct="1"/>
            <a:r>
              <a:rPr lang="en-US" sz="2400">
                <a:latin typeface="Garamond" charset="0"/>
              </a:rPr>
              <a:t>Machines can try to duplicate our analysis</a:t>
            </a:r>
          </a:p>
          <a:p>
            <a:pPr eaLnBrk="1" hangingPunct="1"/>
            <a:r>
              <a:rPr lang="en-US" sz="2800">
                <a:latin typeface="Garamond" charset="0"/>
              </a:rPr>
              <a:t>Very </a:t>
            </a:r>
            <a:r>
              <a:rPr lang="en-US" sz="2800" b="1">
                <a:latin typeface="Garamond" charset="0"/>
              </a:rPr>
              <a:t>fuzzy</a:t>
            </a:r>
            <a:r>
              <a:rPr lang="en-US" sz="2800">
                <a:latin typeface="Garamond" charset="0"/>
              </a:rPr>
              <a:t> things, like fuzzy logic and </a:t>
            </a:r>
            <a:r>
              <a:rPr lang="ja-JP" altLang="en-US" sz="2800">
                <a:latin typeface="Garamond" charset="0"/>
              </a:rPr>
              <a:t>“</a:t>
            </a:r>
            <a:r>
              <a:rPr lang="en-US" sz="2800">
                <a:latin typeface="Garamond" charset="0"/>
              </a:rPr>
              <a:t>heuristics</a:t>
            </a:r>
            <a:r>
              <a:rPr lang="ja-JP" altLang="en-US" sz="2800">
                <a:latin typeface="Garamond" charset="0"/>
              </a:rPr>
              <a:t>”</a:t>
            </a:r>
            <a:endParaRPr lang="en-US" sz="2800">
              <a:latin typeface="Garamond" charset="0"/>
            </a:endParaRPr>
          </a:p>
          <a:p>
            <a:pPr lvl="1" eaLnBrk="1" hangingPunct="1"/>
            <a:r>
              <a:rPr lang="en-US" sz="2400">
                <a:latin typeface="Garamond" charset="0"/>
              </a:rPr>
              <a:t>This lets us guess what to do </a:t>
            </a:r>
            <a:br>
              <a:rPr lang="en-US" sz="2400">
                <a:latin typeface="Garamond" charset="0"/>
              </a:rPr>
            </a:br>
            <a:r>
              <a:rPr lang="en-US" sz="2400">
                <a:latin typeface="Garamond" charset="0"/>
              </a:rPr>
              <a:t>when we aren</a:t>
            </a:r>
            <a:r>
              <a:rPr lang="ja-JP" altLang="en-US" sz="2400">
                <a:latin typeface="Garamond" charset="0"/>
              </a:rPr>
              <a:t>’</a:t>
            </a:r>
            <a:r>
              <a:rPr lang="en-US" sz="2400">
                <a:latin typeface="Garamond" charset="0"/>
              </a:rPr>
              <a:t>t sure</a:t>
            </a:r>
          </a:p>
          <a:p>
            <a:pPr lvl="1" eaLnBrk="1" hangingPunct="1"/>
            <a:r>
              <a:rPr lang="en-US" sz="2400">
                <a:latin typeface="Garamond" charset="0"/>
              </a:rPr>
              <a:t>The machines can similarly </a:t>
            </a:r>
            <a:br>
              <a:rPr lang="en-US" sz="2400">
                <a:latin typeface="Garamond" charset="0"/>
              </a:rPr>
            </a:br>
            <a:r>
              <a:rPr lang="en-US" sz="2400">
                <a:latin typeface="Garamond" charset="0"/>
              </a:rPr>
              <a:t>try out hunches</a:t>
            </a:r>
          </a:p>
        </p:txBody>
      </p:sp>
      <p:pic>
        <p:nvPicPr>
          <p:cNvPr id="30726" name="Picture 4" descr="B00009K3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3903663"/>
            <a:ext cx="2209800" cy="181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5105400" y="5715000"/>
            <a:ext cx="3962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sz="1400">
                <a:latin typeface="Arial" charset="0"/>
              </a:rPr>
              <a:t>Yes, it’s the Zojirushi NS-MYC10 Micom Fuzzy Logic 5.5 Cup Rice Cooker and Warmer, available at Amazon.com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16E8B7-176F-4149-9896-02DCD909B8BD}" type="slidenum">
              <a:rPr lang="en-US">
                <a:latin typeface="Garamond" charset="0"/>
              </a:rPr>
              <a:pPr/>
              <a:t>18</a:t>
            </a:fld>
            <a:endParaRPr lang="en-US">
              <a:latin typeface="Garamond" charset="0"/>
            </a:endParaRPr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Some major areas of AI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Garamond" charset="0"/>
              </a:rPr>
              <a:t>Search and planning (CSP is part of this)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aramond" charset="0"/>
              </a:rPr>
              <a:t>Big data!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aramond" charset="0"/>
              </a:rPr>
              <a:t>Game playing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aramond" charset="0"/>
              </a:rPr>
              <a:t>Speech understanding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aramond" charset="0"/>
              </a:rPr>
              <a:t>Vision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aramond" charset="0"/>
              </a:rPr>
              <a:t>Machine learning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aramond" charset="0"/>
              </a:rPr>
              <a:t>Agents and wizards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aramond" charset="0"/>
              </a:rPr>
              <a:t>Fuzzy logic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aramond" charset="0"/>
              </a:rPr>
              <a:t>Neural networks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Garamond" charset="0"/>
              </a:rPr>
              <a:t>Robotics</a:t>
            </a:r>
          </a:p>
        </p:txBody>
      </p:sp>
      <p:pic>
        <p:nvPicPr>
          <p:cNvPr id="31750" name="Picture 5" descr="sagian 01_03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2454275"/>
            <a:ext cx="33940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5638800" y="5530850"/>
            <a:ext cx="3063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A Beckman-Coulter medical research robot in action.</a:t>
            </a:r>
          </a:p>
        </p:txBody>
      </p:sp>
      <p:sp>
        <p:nvSpPr>
          <p:cNvPr id="31752" name="Line 7"/>
          <p:cNvSpPr>
            <a:spLocks noChangeShapeType="1"/>
          </p:cNvSpPr>
          <p:nvPr/>
        </p:nvSpPr>
        <p:spPr bwMode="auto">
          <a:xfrm flipV="1">
            <a:off x="2514600" y="5334000"/>
            <a:ext cx="25908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5F0C94-4E72-1C48-854E-D0D45381033B}" type="slidenum">
              <a:rPr lang="en-US">
                <a:latin typeface="Garamond" charset="0"/>
              </a:rPr>
              <a:pPr/>
              <a:t>19</a:t>
            </a:fld>
            <a:endParaRPr lang="en-US">
              <a:latin typeface="Garamond" charset="0"/>
            </a:endParaRPr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-91440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smtClean="0">
                <a:ea typeface="+mj-ea"/>
              </a:rPr>
              <a:t>Why is AI important to us?</a:t>
            </a:r>
            <a:endParaRPr lang="en-US" sz="4000" i="1" smtClean="0">
              <a:ea typeface="+mj-ea"/>
            </a:endParaRP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Garamond" charset="0"/>
              </a:rPr>
              <a:t>Present</a:t>
            </a:r>
            <a:r>
              <a:rPr lang="en-US" sz="2400" dirty="0">
                <a:latin typeface="Garamond" charset="0"/>
              </a:rPr>
              <a:t> – AI is buried in lots of things we use: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Garamond" charset="0"/>
              </a:rPr>
              <a:t>Ads from Google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Garamond" charset="0"/>
              </a:rPr>
              <a:t>Smart tools – even toasters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Garamond" charset="0"/>
              </a:rPr>
              <a:t>Smart web search &amp; commerce – like </a:t>
            </a:r>
            <a:r>
              <a:rPr lang="en-US" sz="2000" dirty="0" err="1">
                <a:latin typeface="Garamond" charset="0"/>
              </a:rPr>
              <a:t>Amazon.com</a:t>
            </a:r>
            <a:endParaRPr lang="en-US" sz="2000" dirty="0">
              <a:latin typeface="Garamond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Garamond" charset="0"/>
              </a:rPr>
              <a:t>Cool games &amp; toys – like </a:t>
            </a:r>
            <a:r>
              <a:rPr lang="en-US" sz="2000" dirty="0" err="1">
                <a:latin typeface="Garamond" charset="0"/>
              </a:rPr>
              <a:t>Aibo</a:t>
            </a:r>
            <a:r>
              <a:rPr lang="en-US" sz="2000" dirty="0">
                <a:latin typeface="Garamond" charset="0"/>
              </a:rPr>
              <a:t> &amp; </a:t>
            </a:r>
            <a:r>
              <a:rPr lang="en-US" sz="2000" dirty="0" err="1">
                <a:latin typeface="Garamond" charset="0"/>
              </a:rPr>
              <a:t>Asimo</a:t>
            </a:r>
            <a:r>
              <a:rPr lang="en-US" sz="2000" dirty="0">
                <a:latin typeface="Garamond" charset="0"/>
              </a:rPr>
              <a:t>.  </a:t>
            </a:r>
            <a:r>
              <a:rPr lang="en-US" sz="2000" dirty="0">
                <a:latin typeface="Garamond" charset="0"/>
                <a:hlinkClick r:id="rId2"/>
              </a:rPr>
              <a:t>20 Questions?</a:t>
            </a:r>
            <a:endParaRPr lang="en-US" sz="2000" dirty="0">
              <a:latin typeface="Garamond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Garamond" charset="0"/>
              </a:rPr>
              <a:t>Help desk helpers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>
                <a:latin typeface="Garamond" charset="0"/>
              </a:rPr>
              <a:t>Future </a:t>
            </a:r>
            <a:r>
              <a:rPr lang="en-US" sz="2400" dirty="0">
                <a:latin typeface="Garamond" charset="0"/>
              </a:rPr>
              <a:t>– Intelligent Machines are likely to</a:t>
            </a:r>
            <a:br>
              <a:rPr lang="en-US" sz="2400" dirty="0">
                <a:latin typeface="Garamond" charset="0"/>
              </a:rPr>
            </a:br>
            <a:r>
              <a:rPr lang="en-US" sz="2400" dirty="0">
                <a:latin typeface="Garamond" charset="0"/>
              </a:rPr>
              <a:t>grow in value, indefinitely…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Garamond" charset="0"/>
              </a:rPr>
              <a:t>What will they be like 40 years from now?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FF00"/>
                </a:solidFill>
                <a:latin typeface="Garamond" charset="0"/>
              </a:rPr>
              <a:t>Interesting to get </a:t>
            </a:r>
            <a:r>
              <a:rPr lang="en-US" sz="2000" dirty="0">
                <a:solidFill>
                  <a:srgbClr val="FFFF00"/>
                </a:solidFill>
                <a:latin typeface="Garamond" charset="0"/>
              </a:rPr>
              <a:t>in groups of 3-4 and discuss for 5 min.</a:t>
            </a:r>
          </a:p>
        </p:txBody>
      </p:sp>
      <p:pic>
        <p:nvPicPr>
          <p:cNvPr id="32774" name="Picture 6" descr="metropol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1700" y="3429000"/>
            <a:ext cx="1776413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5029200" y="5370513"/>
            <a:ext cx="36734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Upper image of Sony Aibos at play. Lower image is from Fritz Lang’s 1926 </a:t>
            </a:r>
            <a:r>
              <a:rPr lang="en-US" sz="1400" i="1">
                <a:latin typeface="Arial" charset="0"/>
              </a:rPr>
              <a:t>Metropolis</a:t>
            </a:r>
            <a:r>
              <a:rPr lang="en-US" sz="1400">
                <a:latin typeface="Arial" charset="0"/>
              </a:rPr>
              <a:t>, the original futuristic movie starring robots.</a:t>
            </a:r>
          </a:p>
        </p:txBody>
      </p:sp>
      <p:pic>
        <p:nvPicPr>
          <p:cNvPr id="32776" name="Picture 10" descr="aibo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3888" y="1143000"/>
            <a:ext cx="2373312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FF4E05-843E-DF45-AC4C-00138B64D993}" type="slidenum">
              <a:rPr lang="en-US">
                <a:latin typeface="Garamond" charset="0"/>
              </a:rPr>
              <a:pPr/>
              <a:t>2</a:t>
            </a:fld>
            <a:endParaRPr lang="en-US">
              <a:latin typeface="Garamond" charset="0"/>
            </a:endParaRPr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6800" y="-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>
                <a:latin typeface="Garamond" charset="0"/>
              </a:rPr>
              <a:t>Artificial Intelligence -- 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5334000" cy="1905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Garamond" charset="0"/>
              </a:rPr>
              <a:t>My background</a:t>
            </a:r>
            <a:r>
              <a:rPr lang="en-US" sz="2800">
                <a:latin typeface="Garamond" charset="0"/>
              </a:rPr>
              <a:t> – cooperative systems, like the handoff in this background!</a:t>
            </a:r>
          </a:p>
        </p:txBody>
      </p:sp>
      <p:sp>
        <p:nvSpPr>
          <p:cNvPr id="362502" name="Rectangle 6"/>
          <p:cNvSpPr>
            <a:spLocks noChangeArrowheads="1"/>
          </p:cNvSpPr>
          <p:nvPr/>
        </p:nvSpPr>
        <p:spPr bwMode="auto">
          <a:xfrm>
            <a:off x="4267200" y="4267200"/>
            <a:ext cx="4724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eaLnBrk="1" hangingPunct="1">
              <a:spcBef>
                <a:spcPct val="20000"/>
              </a:spcBef>
              <a:buClr>
                <a:schemeClr val="hlink"/>
              </a:buClr>
              <a:buFontTx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Computers working together</a:t>
            </a:r>
          </a:p>
          <a:p>
            <a:pPr marL="533400" indent="-533400" eaLnBrk="1" hangingPunct="1">
              <a:spcBef>
                <a:spcPct val="20000"/>
              </a:spcBef>
              <a:buClr>
                <a:schemeClr val="hlink"/>
              </a:buClr>
              <a:buFontTx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Computers and humans</a:t>
            </a:r>
          </a:p>
          <a:p>
            <a:pPr marL="533400" indent="-533400" eaLnBrk="1" hangingPunct="1">
              <a:spcBef>
                <a:spcPct val="20000"/>
              </a:spcBef>
              <a:buClr>
                <a:schemeClr val="hlink"/>
              </a:buClr>
              <a:buFontTx/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Humans and humans!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7010400" y="3048000"/>
            <a:ext cx="1981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latin typeface="Arial" charset="0"/>
              </a:rPr>
              <a:t>It makes you realize you have to think like the other humans – in this case, I’m working on Chinese.</a:t>
            </a:r>
            <a:endParaRPr lang="en-US" sz="1400" dirty="0">
              <a:latin typeface="Arial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514600" y="3124200"/>
            <a:ext cx="1676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28600"/>
            <a:ext cx="1780282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planning is a current hot-topic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495800"/>
          </a:xfrm>
        </p:spPr>
        <p:txBody>
          <a:bodyPr/>
          <a:lstStyle/>
          <a:p>
            <a:r>
              <a:rPr lang="en-US" sz="2800" dirty="0" smtClean="0"/>
              <a:t>E.g., Kiva Systems warehouse systems.</a:t>
            </a:r>
          </a:p>
          <a:p>
            <a:pPr lvl="1"/>
            <a:r>
              <a:rPr lang="en-US" sz="2400" dirty="0"/>
              <a:t>See </a:t>
            </a:r>
            <a:r>
              <a:rPr lang="en-US" sz="2400" dirty="0">
                <a:hlinkClick r:id="rId2"/>
              </a:rPr>
              <a:t>http://www.kivasystems.com/resources/videos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. </a:t>
            </a:r>
          </a:p>
          <a:p>
            <a:r>
              <a:rPr lang="en-US" sz="2800" dirty="0" smtClean="0"/>
              <a:t>Story of how they developed the system.</a:t>
            </a:r>
          </a:p>
          <a:p>
            <a:pPr lvl="1"/>
            <a:r>
              <a:rPr lang="en-US" sz="2400" dirty="0"/>
              <a:t>See </a:t>
            </a:r>
            <a:r>
              <a:rPr lang="en-US" sz="2400" dirty="0">
                <a:hlinkClick r:id="rId3"/>
              </a:rPr>
              <a:t>https://www.alumni.hbs.edu/stories/Pages/story-bulletin.aspx?num=</a:t>
            </a:r>
            <a:r>
              <a:rPr lang="en-US" sz="2400" dirty="0" smtClean="0">
                <a:hlinkClick r:id="rId3"/>
              </a:rPr>
              <a:t>843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Operation Catapult -- Summer 2009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Artificial Intelligence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9F0A3-CE13-F24C-A539-8D0C7800C5C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752600"/>
            <a:ext cx="2667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9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EEB0F5-BFB3-4D46-AA47-742DB0DDECB0}" type="slidenum">
              <a:rPr lang="en-US">
                <a:latin typeface="Garamond" charset="0"/>
              </a:rPr>
              <a:pPr/>
              <a:t>21</a:t>
            </a:fld>
            <a:endParaRPr lang="en-US">
              <a:latin typeface="Garamond" charset="0"/>
            </a:endParaRPr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>
                <a:latin typeface="Garamond" charset="0"/>
              </a:rPr>
              <a:t>There are lots of new problems just waiting for AI to tackle them…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Garamond" charset="0"/>
              </a:rPr>
              <a:t>Here</a:t>
            </a:r>
            <a:r>
              <a:rPr lang="ja-JP" altLang="en-US" sz="2800" dirty="0">
                <a:latin typeface="Garamond" charset="0"/>
              </a:rPr>
              <a:t>’</a:t>
            </a:r>
            <a:r>
              <a:rPr lang="en-US" sz="2800" dirty="0">
                <a:latin typeface="Garamond" charset="0"/>
              </a:rPr>
              <a:t>s one long-term example – </a:t>
            </a:r>
            <a:r>
              <a:rPr lang="ja-JP" altLang="en-US" sz="2800" dirty="0">
                <a:latin typeface="Garamond" charset="0"/>
              </a:rPr>
              <a:t>“</a:t>
            </a:r>
            <a:r>
              <a:rPr lang="en-US" sz="2800" dirty="0">
                <a:latin typeface="Garamond" charset="0"/>
              </a:rPr>
              <a:t>The Coming </a:t>
            </a:r>
            <a:r>
              <a:rPr lang="en-US" sz="2800" dirty="0" err="1">
                <a:latin typeface="Garamond" charset="0"/>
              </a:rPr>
              <a:t>Superbrain</a:t>
            </a:r>
            <a:r>
              <a:rPr lang="ja-JP" altLang="en-US" sz="2800" dirty="0">
                <a:latin typeface="Garamond" charset="0"/>
              </a:rPr>
              <a:t>”</a:t>
            </a:r>
            <a:endParaRPr lang="en-US" sz="2800" dirty="0">
              <a:latin typeface="Garamond" charset="0"/>
            </a:endParaRPr>
          </a:p>
          <a:p>
            <a:pPr lvl="1" eaLnBrk="1" hangingPunct="1"/>
            <a:r>
              <a:rPr lang="en-US" sz="2400" dirty="0" smtClean="0">
                <a:latin typeface="Garamond" charset="0"/>
              </a:rPr>
              <a:t>From </a:t>
            </a:r>
            <a:r>
              <a:rPr lang="en-US" sz="2400" dirty="0">
                <a:latin typeface="Garamond" charset="0"/>
              </a:rPr>
              <a:t>the </a:t>
            </a:r>
            <a:r>
              <a:rPr lang="en-US" sz="2400" i="1" dirty="0">
                <a:latin typeface="Garamond" charset="0"/>
              </a:rPr>
              <a:t>New York Times</a:t>
            </a:r>
            <a:r>
              <a:rPr lang="en-US" sz="2400" dirty="0">
                <a:latin typeface="Garamond" charset="0"/>
              </a:rPr>
              <a:t>, May 23, 2009</a:t>
            </a:r>
            <a:r>
              <a:rPr lang="en-US" sz="2400" dirty="0" smtClean="0">
                <a:latin typeface="Garamond" charset="0"/>
              </a:rPr>
              <a:t>.</a:t>
            </a:r>
          </a:p>
          <a:p>
            <a:pPr eaLnBrk="1" hangingPunct="1"/>
            <a:r>
              <a:rPr lang="en-US" dirty="0" smtClean="0">
                <a:latin typeface="Garamond" charset="0"/>
              </a:rPr>
              <a:t>Quick question – Is Google “It”?</a:t>
            </a:r>
            <a:endParaRPr lang="en-US" dirty="0">
              <a:latin typeface="Garamond" charset="0"/>
            </a:endParaRPr>
          </a:p>
          <a:p>
            <a:pPr eaLnBrk="1" hangingPunct="1"/>
            <a:endParaRPr lang="en-US" sz="2800" dirty="0">
              <a:latin typeface="Garamond" charset="0"/>
            </a:endParaRPr>
          </a:p>
        </p:txBody>
      </p:sp>
      <p:pic>
        <p:nvPicPr>
          <p:cNvPr id="3379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Q: How do you know what people don</a:t>
            </a:r>
            <a:r>
              <a:rPr lang="ja-JP" altLang="en-US">
                <a:latin typeface="Garamond" charset="0"/>
              </a:rPr>
              <a:t>’</a:t>
            </a:r>
            <a:r>
              <a:rPr lang="en-US">
                <a:latin typeface="Garamond" charset="0"/>
              </a:rPr>
              <a:t>t buy?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038600" cy="4495800"/>
          </a:xfrm>
        </p:spPr>
        <p:txBody>
          <a:bodyPr/>
          <a:lstStyle/>
          <a:p>
            <a:r>
              <a:rPr lang="en-US">
                <a:latin typeface="Garamond" charset="0"/>
              </a:rPr>
              <a:t>A: Ask Facebook!</a:t>
            </a:r>
          </a:p>
          <a:p>
            <a:pPr lvl="1"/>
            <a:r>
              <a:rPr lang="en-US">
                <a:latin typeface="Garamond" charset="0"/>
              </a:rPr>
              <a:t>But, it</a:t>
            </a:r>
            <a:r>
              <a:rPr lang="ja-JP" altLang="en-US">
                <a:latin typeface="Garamond" charset="0"/>
              </a:rPr>
              <a:t>’</a:t>
            </a:r>
            <a:r>
              <a:rPr lang="en-US">
                <a:latin typeface="Garamond" charset="0"/>
              </a:rPr>
              <a:t>s going to take some AI to dig this information out!</a:t>
            </a:r>
          </a:p>
          <a:p>
            <a:pPr lvl="1"/>
            <a:r>
              <a:rPr lang="en-US">
                <a:latin typeface="Garamond" charset="0"/>
              </a:rPr>
              <a:t>Parsing natural language input from all the users…</a:t>
            </a:r>
          </a:p>
        </p:txBody>
      </p:sp>
      <p:pic>
        <p:nvPicPr>
          <p:cNvPr id="34820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905000"/>
            <a:ext cx="4038600" cy="3895725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Artificial Intelligence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DFB825-2E36-A64C-B704-02A34655B6FD}" type="slidenum">
              <a:rPr lang="en-US">
                <a:latin typeface="Garamond" charset="0"/>
              </a:rPr>
              <a:pPr/>
              <a:t>22</a:t>
            </a:fld>
            <a:endParaRPr lang="en-US">
              <a:latin typeface="Garamon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AI – What are the limits?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191000" cy="4495800"/>
          </a:xfrm>
        </p:spPr>
        <p:txBody>
          <a:bodyPr/>
          <a:lstStyle/>
          <a:p>
            <a:r>
              <a:rPr lang="en-US" sz="2400">
                <a:latin typeface="Garamond" charset="0"/>
              </a:rPr>
              <a:t>Apple</a:t>
            </a:r>
            <a:r>
              <a:rPr lang="ja-JP" altLang="en-US" sz="2400">
                <a:latin typeface="Garamond" charset="0"/>
              </a:rPr>
              <a:t>’</a:t>
            </a:r>
            <a:r>
              <a:rPr lang="en-US" sz="2400">
                <a:latin typeface="Garamond" charset="0"/>
              </a:rPr>
              <a:t>s Siri – an example of a useful </a:t>
            </a:r>
            <a:r>
              <a:rPr lang="ja-JP" altLang="en-US" sz="2400">
                <a:latin typeface="Garamond" charset="0"/>
              </a:rPr>
              <a:t>“</a:t>
            </a:r>
            <a:r>
              <a:rPr lang="en-US" sz="2400">
                <a:latin typeface="Garamond" charset="0"/>
              </a:rPr>
              <a:t>android</a:t>
            </a:r>
            <a:r>
              <a:rPr lang="ja-JP" altLang="en-US" sz="2400">
                <a:latin typeface="Garamond" charset="0"/>
              </a:rPr>
              <a:t>”</a:t>
            </a:r>
            <a:r>
              <a:rPr lang="en-US" sz="2400">
                <a:latin typeface="Garamond" charset="0"/>
              </a:rPr>
              <a:t> personality</a:t>
            </a:r>
          </a:p>
          <a:p>
            <a:endParaRPr lang="en-US" sz="2400">
              <a:latin typeface="Garamond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>
                <a:latin typeface="Garamond" charset="0"/>
              </a:rPr>
              <a:t>A Grand Challenge </a:t>
            </a:r>
            <a:r>
              <a:rPr lang="en-US" sz="2400" dirty="0">
                <a:latin typeface="Garamond" charset="0"/>
              </a:rPr>
              <a:t>– Reverse engineer the brain!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Artificial Intelligence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2CF83A-593D-EB40-AE54-59B50F582083}" type="slidenum">
              <a:rPr lang="en-US">
                <a:latin typeface="Garamond" charset="0"/>
              </a:rPr>
              <a:pPr/>
              <a:t>23</a:t>
            </a:fld>
            <a:endParaRPr lang="en-US">
              <a:latin typeface="Garamond" charset="0"/>
            </a:endParaRPr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4767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58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20975"/>
            <a:ext cx="281940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BD1B7B-3469-E949-A691-9B4B41ECBA01}" type="slidenum">
              <a:rPr lang="en-US">
                <a:latin typeface="Garamond" charset="0"/>
              </a:rPr>
              <a:pPr/>
              <a:t>24</a:t>
            </a:fld>
            <a:endParaRPr lang="en-US">
              <a:latin typeface="Garamond" charset="0"/>
            </a:endParaRP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dirty="0" smtClean="0">
                <a:ea typeface="+mj-ea"/>
              </a:rPr>
              <a:t>How will we learn more about it?</a:t>
            </a:r>
            <a:endParaRPr lang="en-US" sz="4000" i="1" dirty="0" smtClean="0">
              <a:ea typeface="+mj-ea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aramond" charset="0"/>
              </a:rPr>
              <a:t>That’s what this course is about.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aramond" charset="0"/>
              </a:rPr>
              <a:t>It’s a surprise!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aramond" charset="0"/>
              </a:rPr>
              <a:t>And therefore intelligent.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aramond" charset="0"/>
              </a:rPr>
              <a:t>As usual, you’ll try things on your own.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aramond" charset="0"/>
              </a:rPr>
              <a:t>And surprise the rest of us!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aramond" charset="0"/>
              </a:rPr>
              <a:t>We’ll focus on one specific area more than others – Machine Learning.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aramond" charset="0"/>
              </a:rPr>
              <a:t>Awareness of other areas of AI.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aramond" charset="0"/>
              </a:rPr>
              <a:t>And their practical uses.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aramond" charset="0"/>
              </a:rPr>
              <a:t>Like “search,” say.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Garamond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Garamon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752600"/>
            <a:ext cx="1568450" cy="1863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BC44F3-03E4-354C-A061-263B91E32D2A}" type="slidenum">
              <a:rPr lang="en-US">
                <a:latin typeface="Garamond" charset="0"/>
              </a:rPr>
              <a:pPr/>
              <a:t>3</a:t>
            </a:fld>
            <a:endParaRPr lang="en-US">
              <a:latin typeface="Garamond" charset="0"/>
            </a:endParaRPr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6800" y="-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>
                <a:latin typeface="Garamond" charset="0"/>
              </a:rPr>
              <a:t>Artificial Intelligence -- 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153400" cy="4724400"/>
          </a:xfrm>
        </p:spPr>
        <p:txBody>
          <a:bodyPr/>
          <a:lstStyle/>
          <a:p>
            <a:pPr eaLnBrk="1" hangingPunct="1"/>
            <a:r>
              <a:rPr lang="en-US" sz="2800">
                <a:latin typeface="Garamond" charset="0"/>
              </a:rPr>
              <a:t>What is it?</a:t>
            </a:r>
            <a:br>
              <a:rPr lang="en-US" sz="2800">
                <a:latin typeface="Garamond" charset="0"/>
              </a:rPr>
            </a:br>
            <a:r>
              <a:rPr lang="en-US" sz="2800">
                <a:latin typeface="Garamond" charset="0"/>
              </a:rPr>
              <a:t>  	First a joke about the word </a:t>
            </a:r>
            <a:r>
              <a:rPr lang="ja-JP" altLang="en-US" sz="2800">
                <a:latin typeface="Garamond" charset="0"/>
              </a:rPr>
              <a:t>“</a:t>
            </a:r>
            <a:r>
              <a:rPr lang="en-US" sz="2800">
                <a:latin typeface="Garamond" charset="0"/>
              </a:rPr>
              <a:t>Artificial</a:t>
            </a:r>
            <a:r>
              <a:rPr lang="ja-JP" altLang="en-US" sz="2800">
                <a:latin typeface="Garamond" charset="0"/>
              </a:rPr>
              <a:t>”</a:t>
            </a:r>
            <a:r>
              <a:rPr lang="en-US" sz="2800">
                <a:latin typeface="Garamond" charset="0"/>
              </a:rPr>
              <a:t>…</a:t>
            </a:r>
          </a:p>
        </p:txBody>
      </p:sp>
      <p:pic>
        <p:nvPicPr>
          <p:cNvPr id="17414" name="Picture 4" descr="catapu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232025"/>
            <a:ext cx="4038600" cy="286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447800" y="2536825"/>
            <a:ext cx="1828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</a:rPr>
              <a:t>Hey Dave, what are those big hands behind us doing?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7375525" y="3944938"/>
            <a:ext cx="15398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>
                <a:latin typeface="Arial" charset="0"/>
              </a:rPr>
              <a:t>Pay no attention, Bob, – they are just </a:t>
            </a:r>
            <a:r>
              <a:rPr lang="en-US" sz="2000" b="1">
                <a:latin typeface="Arial" charset="0"/>
              </a:rPr>
              <a:t>artificial!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2819400" y="5470525"/>
            <a:ext cx="411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 b="1">
                <a:latin typeface="Arial" charset="0"/>
              </a:rPr>
              <a:t>The Original Catapulting Team…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6200" y="986135"/>
            <a:ext cx="4906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 use this same lecture in Catapult!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Artificial Intelligence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B452A1-CAAF-684D-B022-C52937D64D43}" type="slidenum">
              <a:rPr lang="en-US">
                <a:latin typeface="Garamond" charset="0"/>
              </a:rPr>
              <a:pPr/>
              <a:t>4</a:t>
            </a:fld>
            <a:endParaRPr lang="en-US">
              <a:latin typeface="Garamond" charset="0"/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What is Artificial Intelligence (AI)?</a:t>
            </a:r>
            <a:endParaRPr lang="en-US" sz="4000" i="1" smtClean="0">
              <a:ea typeface="+mj-ea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153400" cy="1752600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800" b="1">
                <a:latin typeface="Garamond" charset="0"/>
              </a:rPr>
              <a:t>Machine Intelligence</a:t>
            </a:r>
            <a:r>
              <a:rPr lang="en-US" sz="2800">
                <a:latin typeface="Garamond" charset="0"/>
              </a:rPr>
              <a:t> – things we</a:t>
            </a:r>
            <a:r>
              <a:rPr lang="ja-JP" altLang="en-US" sz="2800">
                <a:latin typeface="Garamond" charset="0"/>
              </a:rPr>
              <a:t>’</a:t>
            </a:r>
            <a:r>
              <a:rPr lang="en-US" sz="2800">
                <a:latin typeface="Garamond" charset="0"/>
              </a:rPr>
              <a:t>d call smart, only computers, robots, etc. do them.</a:t>
            </a:r>
          </a:p>
        </p:txBody>
      </p:sp>
      <p:pic>
        <p:nvPicPr>
          <p:cNvPr id="18439" name="Picture 15" descr="oppenheimer_j_robert_c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590800"/>
            <a:ext cx="3810000" cy="299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0" name="Text Box 16"/>
          <p:cNvSpPr txBox="1">
            <a:spLocks noChangeArrowheads="1"/>
          </p:cNvSpPr>
          <p:nvPr/>
        </p:nvSpPr>
        <p:spPr bwMode="auto">
          <a:xfrm>
            <a:off x="1889125" y="3581400"/>
            <a:ext cx="2835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sz="1800">
                <a:latin typeface="Arial" charset="0"/>
              </a:rPr>
              <a:t>A couple of smart early humans with a smart early machine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80A25C-BF76-9948-B1E4-A0B1B9238EFE}" type="slidenum">
              <a:rPr lang="en-US">
                <a:latin typeface="Garamond" charset="0"/>
              </a:rPr>
              <a:pPr/>
              <a:t>5</a:t>
            </a:fld>
            <a:endParaRPr lang="en-US">
              <a:latin typeface="Garamond" charset="0"/>
            </a:endParaRPr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What is Artificial Intelligence (AI)?</a:t>
            </a:r>
            <a:endParaRPr lang="en-US" sz="4000" i="1" smtClean="0">
              <a:ea typeface="+mj-ea"/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153400" cy="4495800"/>
          </a:xfrm>
        </p:spPr>
        <p:txBody>
          <a:bodyPr/>
          <a:lstStyle/>
          <a:p>
            <a:pPr marL="533400" indent="-533400" eaLnBrk="1" hangingPunct="1">
              <a:buFontTx/>
              <a:buAutoNum type="arabicPeriod" startAt="2"/>
            </a:pPr>
            <a:r>
              <a:rPr lang="en-US" sz="2800" b="1">
                <a:latin typeface="Garamond" charset="0"/>
              </a:rPr>
              <a:t>Or, something machines and we do together</a:t>
            </a:r>
            <a:r>
              <a:rPr lang="en-US" sz="2800">
                <a:latin typeface="Garamond" charset="0"/>
              </a:rPr>
              <a:t> –  We do them, with their help – like the relay handoff in this background!  </a:t>
            </a:r>
            <a:br>
              <a:rPr lang="en-US" sz="2800">
                <a:latin typeface="Garamond" charset="0"/>
              </a:rPr>
            </a:br>
            <a:r>
              <a:rPr lang="en-US" sz="2800">
                <a:latin typeface="Garamond" charset="0"/>
              </a:rPr>
              <a:t>Example – </a:t>
            </a:r>
          </a:p>
          <a:p>
            <a:pPr marL="914400" lvl="1" indent="-457200" eaLnBrk="1" hangingPunct="1"/>
            <a:r>
              <a:rPr lang="en-US" sz="2400">
                <a:latin typeface="Garamond" charset="0"/>
              </a:rPr>
              <a:t>You set up a search problem.</a:t>
            </a:r>
          </a:p>
          <a:p>
            <a:pPr marL="914400" lvl="1" indent="-457200" eaLnBrk="1" hangingPunct="1"/>
            <a:r>
              <a:rPr lang="en-US" sz="2400">
                <a:latin typeface="Garamond" charset="0"/>
              </a:rPr>
              <a:t>The computer runs for a while </a:t>
            </a:r>
            <a:br>
              <a:rPr lang="en-US" sz="2400">
                <a:latin typeface="Garamond" charset="0"/>
              </a:rPr>
            </a:br>
            <a:r>
              <a:rPr lang="en-US" sz="2400">
                <a:latin typeface="Garamond" charset="0"/>
              </a:rPr>
              <a:t>and solves it.</a:t>
            </a:r>
          </a:p>
          <a:p>
            <a:pPr marL="1295400" lvl="2" indent="-381000" eaLnBrk="1" hangingPunct="1"/>
            <a:r>
              <a:rPr lang="en-US" sz="2000">
                <a:latin typeface="Garamond" charset="0"/>
              </a:rPr>
              <a:t>Like in the following ….</a:t>
            </a:r>
          </a:p>
          <a:p>
            <a:pPr marL="914400" lvl="1" indent="-457200" eaLnBrk="1" hangingPunct="1"/>
            <a:r>
              <a:rPr lang="en-US" sz="2400">
                <a:latin typeface="Garamond" charset="0"/>
              </a:rPr>
              <a:t>Like Google helping you find </a:t>
            </a:r>
            <a:br>
              <a:rPr lang="en-US" sz="2400">
                <a:latin typeface="Garamond" charset="0"/>
              </a:rPr>
            </a:br>
            <a:r>
              <a:rPr lang="en-US" sz="2400">
                <a:latin typeface="Garamond" charset="0"/>
              </a:rPr>
              <a:t>information.</a:t>
            </a:r>
          </a:p>
        </p:txBody>
      </p:sp>
      <p:pic>
        <p:nvPicPr>
          <p:cNvPr id="19462" name="Picture 4" descr="track_relay_women29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048000"/>
            <a:ext cx="3406775" cy="2560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86950D-CE95-C942-BEE1-4CF1E2E05B0B}" type="slidenum">
              <a:rPr lang="en-US">
                <a:latin typeface="Garamond" charset="0"/>
              </a:rPr>
              <a:pPr/>
              <a:t>6</a:t>
            </a:fld>
            <a:endParaRPr lang="en-US">
              <a:latin typeface="Garamond" charset="0"/>
            </a:endParaRPr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>
                <a:latin typeface="Garamond" charset="0"/>
              </a:rPr>
              <a:t>The world of chess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038600" cy="4495800"/>
          </a:xfrm>
        </p:spPr>
        <p:txBody>
          <a:bodyPr/>
          <a:lstStyle/>
          <a:p>
            <a:pPr eaLnBrk="1" hangingPunct="1"/>
            <a:r>
              <a:rPr lang="en-US" sz="2800" b="1">
                <a:latin typeface="Garamond" charset="0"/>
              </a:rPr>
              <a:t>How do you beat Gary Kasparov at chess?</a:t>
            </a:r>
          </a:p>
          <a:p>
            <a:pPr eaLnBrk="1" hangingPunct="1"/>
            <a:r>
              <a:rPr lang="en-US" sz="2800">
                <a:latin typeface="Garamond" charset="0"/>
              </a:rPr>
              <a:t>In 1997, IBM</a:t>
            </a:r>
            <a:r>
              <a:rPr lang="ja-JP" altLang="en-US" sz="2800">
                <a:latin typeface="Garamond" charset="0"/>
              </a:rPr>
              <a:t>’</a:t>
            </a:r>
            <a:r>
              <a:rPr lang="en-US" sz="2800">
                <a:latin typeface="Garamond" charset="0"/>
              </a:rPr>
              <a:t>s </a:t>
            </a:r>
            <a:r>
              <a:rPr lang="ja-JP" altLang="en-US" sz="2800">
                <a:latin typeface="Garamond" charset="0"/>
              </a:rPr>
              <a:t>“</a:t>
            </a:r>
            <a:r>
              <a:rPr lang="en-US" sz="2800">
                <a:latin typeface="Garamond" charset="0"/>
              </a:rPr>
              <a:t>Deep Blue,</a:t>
            </a:r>
            <a:r>
              <a:rPr lang="ja-JP" altLang="en-US" sz="2800">
                <a:latin typeface="Garamond" charset="0"/>
              </a:rPr>
              <a:t>”</a:t>
            </a:r>
            <a:r>
              <a:rPr lang="en-US" sz="2800">
                <a:latin typeface="Garamond" charset="0"/>
              </a:rPr>
              <a:t> a program set up and tuned very specifically for chess by humans.</a:t>
            </a:r>
          </a:p>
          <a:p>
            <a:pPr eaLnBrk="1" hangingPunct="1"/>
            <a:r>
              <a:rPr lang="en-US" sz="2800">
                <a:latin typeface="Garamond" charset="0"/>
              </a:rPr>
              <a:t>Not very cooperative from Gary Kasparov</a:t>
            </a:r>
            <a:r>
              <a:rPr lang="ja-JP" altLang="en-US" sz="2800">
                <a:latin typeface="Garamond" charset="0"/>
              </a:rPr>
              <a:t>’</a:t>
            </a:r>
            <a:r>
              <a:rPr lang="en-US" sz="2800">
                <a:latin typeface="Garamond" charset="0"/>
              </a:rPr>
              <a:t>s viewpoint, of course!</a:t>
            </a:r>
          </a:p>
        </p:txBody>
      </p:sp>
      <p:pic>
        <p:nvPicPr>
          <p:cNvPr id="20486" name="Picture 4" descr="kasparov-db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00200"/>
            <a:ext cx="4495800" cy="299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How about Jeopardy?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Garamond" charset="0"/>
              </a:rPr>
              <a:t>IBM</a:t>
            </a:r>
            <a:r>
              <a:rPr lang="ja-JP" altLang="en-US" sz="2800">
                <a:latin typeface="Garamond" charset="0"/>
              </a:rPr>
              <a:t>’</a:t>
            </a:r>
            <a:r>
              <a:rPr lang="en-US" sz="2800">
                <a:latin typeface="Garamond" charset="0"/>
              </a:rPr>
              <a:t>s </a:t>
            </a:r>
            <a:r>
              <a:rPr lang="ja-JP" altLang="en-US" sz="2800">
                <a:latin typeface="Garamond" charset="0"/>
              </a:rPr>
              <a:t>“</a:t>
            </a:r>
            <a:r>
              <a:rPr lang="en-US" sz="2800">
                <a:latin typeface="Garamond" charset="0"/>
              </a:rPr>
              <a:t>Watson</a:t>
            </a:r>
            <a:r>
              <a:rPr lang="ja-JP" altLang="en-US" sz="2800">
                <a:latin typeface="Garamond" charset="0"/>
              </a:rPr>
              <a:t>”</a:t>
            </a:r>
            <a:r>
              <a:rPr lang="en-US" sz="2800">
                <a:latin typeface="Garamond" charset="0"/>
              </a:rPr>
              <a:t> beat the two best human Jeopardy players in 2011.</a:t>
            </a:r>
          </a:p>
          <a:p>
            <a:pPr eaLnBrk="1" hangingPunct="1"/>
            <a:r>
              <a:rPr lang="en-US" sz="2800">
                <a:latin typeface="Garamond" charset="0"/>
              </a:rPr>
              <a:t>A wide variety of subjects and response subtleties.</a:t>
            </a:r>
          </a:p>
          <a:p>
            <a:pPr eaLnBrk="1" hangingPunct="1"/>
            <a:r>
              <a:rPr lang="en-US" sz="2800">
                <a:latin typeface="Garamond" charset="0"/>
              </a:rPr>
              <a:t>Only occasionally did </a:t>
            </a:r>
            <a:r>
              <a:rPr lang="ja-JP" altLang="en-US" sz="2800">
                <a:latin typeface="Garamond" charset="0"/>
              </a:rPr>
              <a:t>“</a:t>
            </a:r>
            <a:r>
              <a:rPr lang="en-US" sz="2800">
                <a:latin typeface="Garamond" charset="0"/>
              </a:rPr>
              <a:t>Watson</a:t>
            </a:r>
            <a:r>
              <a:rPr lang="ja-JP" altLang="en-US" sz="2800">
                <a:latin typeface="Garamond" charset="0"/>
              </a:rPr>
              <a:t>”</a:t>
            </a:r>
            <a:r>
              <a:rPr lang="en-US" sz="2800">
                <a:latin typeface="Garamond" charset="0"/>
              </a:rPr>
              <a:t> give stupid-sounding answers.</a:t>
            </a:r>
          </a:p>
          <a:p>
            <a:pPr eaLnBrk="1" hangingPunct="1"/>
            <a:endParaRPr lang="en-US" sz="2800">
              <a:latin typeface="Garamond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Artificial Intelligence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135BD4-D3D7-F04F-949E-6DE3009A63ED}" type="slidenum">
              <a:rPr lang="en-US">
                <a:latin typeface="Garamond" charset="0"/>
              </a:rPr>
              <a:pPr/>
              <a:t>7</a:t>
            </a:fld>
            <a:endParaRPr lang="en-US">
              <a:latin typeface="Garamond" charset="0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495800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C02202-695A-664C-A70E-23B8487EB4CA}" type="slidenum">
              <a:rPr lang="en-US">
                <a:latin typeface="Garamond" charset="0"/>
              </a:rPr>
              <a:pPr/>
              <a:t>8</a:t>
            </a:fld>
            <a:endParaRPr lang="en-US">
              <a:latin typeface="Garamond" charset="0"/>
            </a:endParaRPr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>
                <a:latin typeface="Garamond" charset="0"/>
              </a:rPr>
              <a:t>The question always comes up – What do we mean by </a:t>
            </a:r>
            <a:r>
              <a:rPr lang="ja-JP" altLang="en-US" sz="4000">
                <a:latin typeface="Garamond" charset="0"/>
              </a:rPr>
              <a:t>“</a:t>
            </a:r>
            <a:r>
              <a:rPr lang="en-US" sz="4000">
                <a:latin typeface="Garamond" charset="0"/>
              </a:rPr>
              <a:t>intelligence</a:t>
            </a:r>
            <a:r>
              <a:rPr lang="ja-JP" altLang="en-US" sz="4000">
                <a:latin typeface="Garamond" charset="0"/>
              </a:rPr>
              <a:t>”</a:t>
            </a:r>
            <a:r>
              <a:rPr lang="en-US" sz="4000">
                <a:latin typeface="Garamond" charset="0"/>
              </a:rPr>
              <a:t>?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038600" cy="1905000"/>
          </a:xfrm>
        </p:spPr>
        <p:txBody>
          <a:bodyPr/>
          <a:lstStyle/>
          <a:p>
            <a:pPr eaLnBrk="1" hangingPunct="1"/>
            <a:r>
              <a:rPr lang="en-US" sz="2800">
                <a:latin typeface="Garamond" charset="0"/>
              </a:rPr>
              <a:t>What would you say?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Artificial Intelligence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04AF1E-33FA-5344-891D-95C8A51D0AFE}" type="slidenum">
              <a:rPr lang="en-US">
                <a:latin typeface="Garamond" charset="0"/>
              </a:rPr>
              <a:pPr/>
              <a:t>9</a:t>
            </a:fld>
            <a:endParaRPr lang="en-US">
              <a:latin typeface="Garamond" charset="0"/>
            </a:endParaRPr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>
                <a:latin typeface="Garamond" charset="0"/>
              </a:rPr>
              <a:t>The question always comes up – What do we mean by </a:t>
            </a:r>
            <a:r>
              <a:rPr lang="ja-JP" altLang="en-US" sz="4000">
                <a:latin typeface="Garamond" charset="0"/>
              </a:rPr>
              <a:t>“</a:t>
            </a:r>
            <a:r>
              <a:rPr lang="en-US" sz="4000">
                <a:latin typeface="Garamond" charset="0"/>
              </a:rPr>
              <a:t>intelligence</a:t>
            </a:r>
            <a:r>
              <a:rPr lang="ja-JP" altLang="en-US" sz="4000">
                <a:latin typeface="Garamond" charset="0"/>
              </a:rPr>
              <a:t>”</a:t>
            </a:r>
            <a:r>
              <a:rPr lang="en-US" sz="4000">
                <a:latin typeface="Garamond" charset="0"/>
              </a:rPr>
              <a:t>?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038600" cy="4495800"/>
          </a:xfrm>
        </p:spPr>
        <p:txBody>
          <a:bodyPr/>
          <a:lstStyle/>
          <a:p>
            <a:pPr eaLnBrk="1" hangingPunct="1"/>
            <a:r>
              <a:rPr lang="en-US" sz="2800">
                <a:latin typeface="Garamond" charset="0"/>
              </a:rPr>
              <a:t>Ability to do certain things that people do?</a:t>
            </a:r>
          </a:p>
          <a:p>
            <a:pPr eaLnBrk="1" hangingPunct="1"/>
            <a:r>
              <a:rPr lang="en-US" sz="2800">
                <a:latin typeface="Garamond" charset="0"/>
              </a:rPr>
              <a:t>Ability to do things </a:t>
            </a:r>
            <a:r>
              <a:rPr lang="ja-JP" altLang="en-US" sz="2800">
                <a:latin typeface="Garamond" charset="0"/>
              </a:rPr>
              <a:t>“</a:t>
            </a:r>
            <a:r>
              <a:rPr lang="en-US" sz="2800">
                <a:latin typeface="Garamond" charset="0"/>
              </a:rPr>
              <a:t>smart</a:t>
            </a:r>
            <a:r>
              <a:rPr lang="ja-JP" altLang="en-US" sz="2800">
                <a:latin typeface="Garamond" charset="0"/>
              </a:rPr>
              <a:t>”</a:t>
            </a:r>
            <a:r>
              <a:rPr lang="en-US" sz="2800">
                <a:latin typeface="Garamond" charset="0"/>
              </a:rPr>
              <a:t> people do?</a:t>
            </a:r>
          </a:p>
          <a:p>
            <a:pPr eaLnBrk="1" hangingPunct="1"/>
            <a:r>
              <a:rPr lang="en-US" sz="2800">
                <a:latin typeface="Garamond" charset="0"/>
              </a:rPr>
              <a:t>Ability to replace people doing things?</a:t>
            </a:r>
          </a:p>
          <a:p>
            <a:pPr eaLnBrk="1" hangingPunct="1"/>
            <a:r>
              <a:rPr lang="en-US" sz="2800">
                <a:latin typeface="Garamond" charset="0"/>
              </a:rPr>
              <a:t>Flexibility?</a:t>
            </a:r>
          </a:p>
          <a:p>
            <a:pPr eaLnBrk="1" hangingPunct="1"/>
            <a:r>
              <a:rPr lang="en-US" sz="2800">
                <a:latin typeface="Garamond" charset="0"/>
              </a:rPr>
              <a:t>Emotion?</a:t>
            </a:r>
          </a:p>
          <a:p>
            <a:pPr eaLnBrk="1" hangingPunct="1"/>
            <a:r>
              <a:rPr lang="en-US" sz="2800">
                <a:latin typeface="Garamond" charset="0"/>
              </a:rPr>
              <a:t>Spirituality?</a:t>
            </a:r>
          </a:p>
        </p:txBody>
      </p:sp>
      <p:pic>
        <p:nvPicPr>
          <p:cNvPr id="23558" name="Picture 4" descr="intellige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057400"/>
            <a:ext cx="3886200" cy="3886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6">
      <a:dk1>
        <a:srgbClr val="005400"/>
      </a:dk1>
      <a:lt1>
        <a:srgbClr val="FFFFFF"/>
      </a:lt1>
      <a:dk2>
        <a:srgbClr val="004800"/>
      </a:dk2>
      <a:lt2>
        <a:srgbClr val="D6D8C0"/>
      </a:lt2>
      <a:accent1>
        <a:srgbClr val="339933"/>
      </a:accent1>
      <a:accent2>
        <a:srgbClr val="7D8C70"/>
      </a:accent2>
      <a:accent3>
        <a:srgbClr val="AAB1AA"/>
      </a:accent3>
      <a:accent4>
        <a:srgbClr val="DADADA"/>
      </a:accent4>
      <a:accent5>
        <a:srgbClr val="ADCAAD"/>
      </a:accent5>
      <a:accent6>
        <a:srgbClr val="717E65"/>
      </a:accent6>
      <a:hlink>
        <a:srgbClr val="CCCC00"/>
      </a:hlink>
      <a:folHlink>
        <a:srgbClr val="85B3B1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3985</TotalTime>
  <Words>1734</Words>
  <Application>Microsoft Macintosh PowerPoint</Application>
  <PresentationFormat>On-screen Show (4:3)</PresentationFormat>
  <Paragraphs>255</Paragraphs>
  <Slides>24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Teamwork</vt:lpstr>
      <vt:lpstr>Image</vt:lpstr>
      <vt:lpstr>CSSE 513 Intelligent Systems –  How smart can computers be? </vt:lpstr>
      <vt:lpstr>Artificial Intelligence -- </vt:lpstr>
      <vt:lpstr>Artificial Intelligence -- </vt:lpstr>
      <vt:lpstr>What is Artificial Intelligence (AI)?</vt:lpstr>
      <vt:lpstr>What is Artificial Intelligence (AI)?</vt:lpstr>
      <vt:lpstr>The world of chess</vt:lpstr>
      <vt:lpstr>How about Jeopardy?</vt:lpstr>
      <vt:lpstr>The question always comes up – What do we mean by “intelligence”?</vt:lpstr>
      <vt:lpstr>The question always comes up – What do we mean by “intelligence”?</vt:lpstr>
      <vt:lpstr>The question always comes up – What do we mean by “intelligence”?</vt:lpstr>
      <vt:lpstr>How about this interpretation?</vt:lpstr>
      <vt:lpstr>Which brings up – Are people always intelligent or even correct, even as a collective group?</vt:lpstr>
      <vt:lpstr>Some problems seem to remain “hard” for machines…</vt:lpstr>
      <vt:lpstr>Others, machines are now good at…</vt:lpstr>
      <vt:lpstr>One solution to this problem –</vt:lpstr>
      <vt:lpstr>Another example of constraint satisfaction –</vt:lpstr>
      <vt:lpstr>AI plays with some very interesting things –</vt:lpstr>
      <vt:lpstr>Some major areas of AI</vt:lpstr>
      <vt:lpstr>Why is AI important to us?</vt:lpstr>
      <vt:lpstr>AI planning is a current hot-topic</vt:lpstr>
      <vt:lpstr>There are lots of new problems just waiting for AI to tackle them…</vt:lpstr>
      <vt:lpstr>Q: How do you know what people don’t buy?</vt:lpstr>
      <vt:lpstr>AI – What are the limits?</vt:lpstr>
      <vt:lpstr>How will we learn more about it?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Lecture3</dc:title>
  <dc:subject>Lecture notes for week 1, day 3 of CS 120, Fundamentals of Computing I</dc:subject>
  <dc:creator/>
  <cp:lastModifiedBy>Steve Chenoweth</cp:lastModifiedBy>
  <cp:revision>234</cp:revision>
  <dcterms:created xsi:type="dcterms:W3CDTF">2001-08-29T16:36:25Z</dcterms:created>
  <dcterms:modified xsi:type="dcterms:W3CDTF">2014-12-04T12:19:01Z</dcterms:modified>
</cp:coreProperties>
</file>